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330" r:id="rId5"/>
    <p:sldId id="433" r:id="rId6"/>
    <p:sldId id="422" r:id="rId7"/>
    <p:sldId id="428" r:id="rId8"/>
    <p:sldId id="430" r:id="rId9"/>
    <p:sldId id="436" r:id="rId10"/>
    <p:sldId id="349" r:id="rId11"/>
    <p:sldId id="260" r:id="rId12"/>
    <p:sldId id="464" r:id="rId13"/>
    <p:sldId id="465" r:id="rId14"/>
    <p:sldId id="452" r:id="rId15"/>
    <p:sldId id="453" r:id="rId16"/>
    <p:sldId id="455" r:id="rId17"/>
    <p:sldId id="454" r:id="rId18"/>
    <p:sldId id="407" r:id="rId19"/>
    <p:sldId id="456" r:id="rId20"/>
    <p:sldId id="261" r:id="rId21"/>
    <p:sldId id="262" r:id="rId22"/>
    <p:sldId id="314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715"/>
    <a:srgbClr val="1B4444"/>
    <a:srgbClr val="246101"/>
    <a:srgbClr val="EEEEEE"/>
    <a:srgbClr val="E9E9E9"/>
    <a:srgbClr val="FDFDFF"/>
    <a:srgbClr val="124E19"/>
    <a:srgbClr val="363AEE"/>
    <a:srgbClr val="3A3AB9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38" autoAdjust="0"/>
    <p:restoredTop sz="96834" autoAdjust="0"/>
  </p:normalViewPr>
  <p:slideViewPr>
    <p:cSldViewPr snapToGrid="0">
      <p:cViewPr varScale="1">
        <p:scale>
          <a:sx n="123" d="100"/>
          <a:sy n="123" d="100"/>
        </p:scale>
        <p:origin x="248" y="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950DD-1450-47C0-9588-0F9FF07CBC35}" type="datetimeFigureOut">
              <a:rPr lang="en-US" smtClean="0"/>
              <a:t>5/7/24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2A2F8-D371-47BB-A0B5-74F61C234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72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5BFF8-BAE3-9DDB-DE14-46536F3ED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746A61-A011-3F3A-683C-C3B973227F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E7CFDE-06AB-54C9-8D6A-7D4209F918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E0133-C578-43E1-FE9F-89E204AFCF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A2F8-D371-47BB-A0B5-74F61C2343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25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33825-63B2-914F-3395-8ACC9F475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6FDDD3-ED55-1140-C1DE-CF7A2499A1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F5DF43-5B96-E66B-291C-B430CADF4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A3230-86EC-32B1-78AD-31E276545B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A2F8-D371-47BB-A0B5-74F61C2343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9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1402F-4662-B375-ECFE-E53DF1368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3C21B5-4AF6-84C0-4FFF-F2FB20AA13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67509E-001F-51DD-F21E-DE9FD0FCD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A4BC4-F4E9-9F9D-FC11-21456C6F6C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A2F8-D371-47BB-A0B5-74F61C2343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22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B294B-2EFD-EEE8-6076-28341CA7C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3FE06B-E9CC-3021-3264-82EF563EF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56BC92-5B6B-56A2-B39B-8913A4310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A142F-DB71-B08F-AA33-3E1FFC942A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A2F8-D371-47BB-A0B5-74F61C2343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113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2c4c57054c3_3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2c4c57054c3_34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2c4c57054c3_34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2c4c57054c3_34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A2F8-D371-47BB-A0B5-74F61C2343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31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E30C3-F73D-2EA2-0361-20269CFFB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CA755D-2A4F-99F3-CBCA-C7E0A9858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6451D3-73A4-6A07-FB74-846CDAAA5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AFC1C-F28B-1F2E-4991-8EC225CA49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A2F8-D371-47BB-A0B5-74F61C2343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5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A2F8-D371-47BB-A0B5-74F61C2343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31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A2F8-D371-47BB-A0B5-74F61C2343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50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A2F8-D371-47BB-A0B5-74F61C2343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45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4AD2E-2DD0-EB71-6FD8-50CED6713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0A0875-3EA0-DEAD-17E0-D2609F0D18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63B326-1851-4DF2-F88A-99CF6DD40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8DA56-8F30-2DC7-2080-C8F7E3FF33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A2F8-D371-47BB-A0B5-74F61C2343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44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C0FB0-C431-861C-5BC2-7286E8C2A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6AD1F3-94CD-672F-68A7-3E53D7B9F4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98B8F8-8CF7-9349-EBD6-182A3CAD34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59AE9-9E4F-A76C-5DE3-7A457011D4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A2F8-D371-47BB-A0B5-74F61C2343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50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88E9D-534C-BDC9-93CA-A939D30C8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6835DE-8171-423E-A5A5-6779571869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46661B-F256-CBF5-D0A5-BC70A299B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354B5-E120-EF46-8C88-085EF1522D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2A2F8-D371-47BB-A0B5-74F61C2343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35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3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microsoft.com/office/2007/relationships/hdphoto" Target="../media/hdphoto2.wdp"/><Relationship Id="rId5" Type="http://schemas.openxmlformats.org/officeDocument/2006/relationships/image" Target="../media/image27.png"/><Relationship Id="rId10" Type="http://schemas.openxmlformats.org/officeDocument/2006/relationships/image" Target="../media/image3.png"/><Relationship Id="rId4" Type="http://schemas.openxmlformats.org/officeDocument/2006/relationships/image" Target="../media/image26.png"/><Relationship Id="rId9" Type="http://schemas.openxmlformats.org/officeDocument/2006/relationships/image" Target="../media/image1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31.svg"/><Relationship Id="rId7" Type="http://schemas.openxmlformats.org/officeDocument/2006/relationships/image" Target="../media/image160.png"/><Relationship Id="rId12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.png"/><Relationship Id="rId5" Type="http://schemas.openxmlformats.org/officeDocument/2006/relationships/image" Target="../media/image27.png"/><Relationship Id="rId10" Type="http://schemas.openxmlformats.org/officeDocument/2006/relationships/image" Target="../media/image290.png"/><Relationship Id="rId4" Type="http://schemas.openxmlformats.org/officeDocument/2006/relationships/image" Target="../media/image26.png"/><Relationship Id="rId9" Type="http://schemas.openxmlformats.org/officeDocument/2006/relationships/image" Target="../media/image2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2.gi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8.png"/><Relationship Id="rId10" Type="http://schemas.microsoft.com/office/2007/relationships/hdphoto" Target="../media/hdphoto2.wdp"/><Relationship Id="rId4" Type="http://schemas.openxmlformats.org/officeDocument/2006/relationships/image" Target="../media/image37.pn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png"/><Relationship Id="rId3" Type="http://schemas.openxmlformats.org/officeDocument/2006/relationships/image" Target="../media/image6.jpeg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17" Type="http://schemas.microsoft.com/office/2007/relationships/hdphoto" Target="../media/hdphoto2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image" Target="../media/image12.sv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4" b="7196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2" name="TextBox 4"/>
          <p:cNvSpPr txBox="1"/>
          <p:nvPr/>
        </p:nvSpPr>
        <p:spPr>
          <a:xfrm>
            <a:off x="802104" y="6111289"/>
            <a:ext cx="15496675" cy="2889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b="1" spc="124" dirty="0">
                <a:solidFill>
                  <a:srgbClr val="1B4444"/>
                </a:solidFill>
                <a:latin typeface="Open Sans Bold Bold"/>
              </a:rPr>
              <a:t>BEYOND REINFORCEMENT LEARNING: </a:t>
            </a:r>
            <a:r>
              <a:rPr lang="en-US" sz="6600" b="1" spc="124" dirty="0">
                <a:solidFill>
                  <a:srgbClr val="FDA715"/>
                </a:solidFill>
                <a:latin typeface="Open Sans Bold Bold"/>
              </a:rPr>
              <a:t>MeTTa-NARS </a:t>
            </a:r>
            <a:r>
              <a:rPr lang="en-US" sz="6600" b="1" spc="124" dirty="0">
                <a:solidFill>
                  <a:srgbClr val="1B4444"/>
                </a:solidFill>
                <a:latin typeface="Open Sans Bold Bold"/>
              </a:rPr>
              <a:t>&amp;</a:t>
            </a:r>
            <a:r>
              <a:rPr lang="en-US" sz="6600" b="1" spc="124" dirty="0">
                <a:solidFill>
                  <a:srgbClr val="FDA715"/>
                </a:solidFill>
                <a:latin typeface="Open Sans Bold Bold"/>
              </a:rPr>
              <a:t> NACE</a:t>
            </a:r>
            <a:endParaRPr lang="en-US" sz="13800" b="1" spc="124" dirty="0">
              <a:solidFill>
                <a:srgbClr val="FDA715"/>
              </a:solidFill>
              <a:latin typeface="Open Sans Bold Bold"/>
            </a:endParaRPr>
          </a:p>
        </p:txBody>
      </p:sp>
      <p:pic>
        <p:nvPicPr>
          <p:cNvPr id="7" name="Picture 2" descr="GitHub - opennars/opennars: OpenNARS for Research 3.0+">
            <a:extLst>
              <a:ext uri="{FF2B5EF4-FFF2-40B4-BE49-F238E27FC236}">
                <a16:creationId xmlns:a16="http://schemas.microsoft.com/office/drawing/2014/main" id="{7CBEC8D8-767B-422B-9285-476D9DB11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816" y="2744788"/>
            <a:ext cx="2311358" cy="2311358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503A9696-FF04-4B10-A5F3-95738BB51712}"/>
              </a:ext>
            </a:extLst>
          </p:cNvPr>
          <p:cNvSpPr txBox="1"/>
          <p:nvPr/>
        </p:nvSpPr>
        <p:spPr>
          <a:xfrm>
            <a:off x="802105" y="9556172"/>
            <a:ext cx="7571874" cy="37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spc="81" dirty="0">
                <a:solidFill>
                  <a:srgbClr val="1B4444"/>
                </a:solidFill>
                <a:latin typeface="Open Sans"/>
              </a:rPr>
              <a:t>MAY </a:t>
            </a:r>
            <a:r>
              <a:rPr lang="en-US" sz="2199" spc="81" dirty="0">
                <a:solidFill>
                  <a:srgbClr val="FDA715"/>
                </a:solidFill>
                <a:latin typeface="Open Sans"/>
              </a:rPr>
              <a:t>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4C18B-D0E5-C5C6-152D-6E5A4AF2F8A5}"/>
              </a:ext>
            </a:extLst>
          </p:cNvPr>
          <p:cNvSpPr txBox="1"/>
          <p:nvPr/>
        </p:nvSpPr>
        <p:spPr>
          <a:xfrm>
            <a:off x="6026897" y="3304150"/>
            <a:ext cx="594895" cy="11926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07"/>
              </a:lnSpc>
            </a:pPr>
            <a:r>
              <a:rPr lang="en-US" sz="8000" b="1" spc="124" dirty="0">
                <a:solidFill>
                  <a:srgbClr val="FDA715"/>
                </a:solidFill>
                <a:latin typeface="Open Sans Bold Bold"/>
              </a:rPr>
              <a:t>+</a:t>
            </a:r>
            <a:endParaRPr lang="en-US" sz="4800" b="1" spc="124" dirty="0">
              <a:solidFill>
                <a:srgbClr val="1B4444"/>
              </a:solidFill>
              <a:latin typeface="Open Sans Bold Bold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000659-B83F-3CB4-700F-6EF3DE3E51A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51255" y="9416023"/>
            <a:ext cx="1828800" cy="711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C0409CA-E15C-26B3-D674-35A1CB8045F7}"/>
              </a:ext>
            </a:extLst>
          </p:cNvPr>
          <p:cNvSpPr/>
          <p:nvPr/>
        </p:nvSpPr>
        <p:spPr>
          <a:xfrm>
            <a:off x="7016515" y="2744788"/>
            <a:ext cx="2311357" cy="2311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BFC512-D903-D18B-398D-F5CEA23493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0778" y="3187799"/>
            <a:ext cx="1762715" cy="142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53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D8369-0EE2-51F6-99E9-BABE5FBDE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1">
            <a:extLst>
              <a:ext uri="{FF2B5EF4-FFF2-40B4-BE49-F238E27FC236}">
                <a16:creationId xmlns:a16="http://schemas.microsoft.com/office/drawing/2014/main" id="{9A772005-B827-7F4C-B392-9ABE631F54FA}"/>
              </a:ext>
            </a:extLst>
          </p:cNvPr>
          <p:cNvGrpSpPr/>
          <p:nvPr/>
        </p:nvGrpSpPr>
        <p:grpSpPr>
          <a:xfrm>
            <a:off x="17092612" y="2978"/>
            <a:ext cx="1201295" cy="1111448"/>
            <a:chOff x="16234062" y="-300215"/>
            <a:chExt cx="2253009" cy="2166282"/>
          </a:xfrm>
          <a:effectLst/>
        </p:grpSpPr>
        <p:sp>
          <p:nvSpPr>
            <p:cNvPr id="15" name="Прямоугольный треугольник 22">
              <a:extLst>
                <a:ext uri="{FF2B5EF4-FFF2-40B4-BE49-F238E27FC236}">
                  <a16:creationId xmlns:a16="http://schemas.microsoft.com/office/drawing/2014/main" id="{50EDB94D-2BAC-A01D-DCD6-522B44766369}"/>
                </a:ext>
              </a:extLst>
            </p:cNvPr>
            <p:cNvSpPr/>
            <p:nvPr/>
          </p:nvSpPr>
          <p:spPr>
            <a:xfrm rot="10800000">
              <a:off x="16234062" y="-300215"/>
              <a:ext cx="2253005" cy="2166282"/>
            </a:xfrm>
            <a:prstGeom prst="rtTriangle">
              <a:avLst/>
            </a:prstGeom>
            <a:solidFill>
              <a:srgbClr val="FDA715"/>
            </a:solidFill>
            <a:ln>
              <a:solidFill>
                <a:srgbClr val="FDA7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ый треугольник 25">
              <a:extLst>
                <a:ext uri="{FF2B5EF4-FFF2-40B4-BE49-F238E27FC236}">
                  <a16:creationId xmlns:a16="http://schemas.microsoft.com/office/drawing/2014/main" id="{000EAB8C-464B-5D8C-110C-8DDF0F1B5908}"/>
                </a:ext>
              </a:extLst>
            </p:cNvPr>
            <p:cNvSpPr/>
            <p:nvPr/>
          </p:nvSpPr>
          <p:spPr>
            <a:xfrm rot="10800000">
              <a:off x="16371053" y="-298409"/>
              <a:ext cx="2116018" cy="2023946"/>
            </a:xfrm>
            <a:prstGeom prst="rtTriangle">
              <a:avLst/>
            </a:prstGeom>
            <a:solidFill>
              <a:srgbClr val="1B4444"/>
            </a:solidFill>
            <a:ln>
              <a:solidFill>
                <a:srgbClr val="1B44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1">
            <a:extLst>
              <a:ext uri="{FF2B5EF4-FFF2-40B4-BE49-F238E27FC236}">
                <a16:creationId xmlns:a16="http://schemas.microsoft.com/office/drawing/2014/main" id="{0C2C9627-D55F-98E9-AD0F-C85CA5B99D93}"/>
              </a:ext>
            </a:extLst>
          </p:cNvPr>
          <p:cNvGrpSpPr/>
          <p:nvPr/>
        </p:nvGrpSpPr>
        <p:grpSpPr>
          <a:xfrm rot="10800000">
            <a:off x="10716" y="9180312"/>
            <a:ext cx="1201295" cy="1111448"/>
            <a:chOff x="16234062" y="-300215"/>
            <a:chExt cx="2253009" cy="2166282"/>
          </a:xfrm>
          <a:effectLst/>
        </p:grpSpPr>
        <p:sp>
          <p:nvSpPr>
            <p:cNvPr id="18" name="Прямоугольный треугольник 22">
              <a:extLst>
                <a:ext uri="{FF2B5EF4-FFF2-40B4-BE49-F238E27FC236}">
                  <a16:creationId xmlns:a16="http://schemas.microsoft.com/office/drawing/2014/main" id="{22119E38-A274-D297-5F2B-110EF79C6DF8}"/>
                </a:ext>
              </a:extLst>
            </p:cNvPr>
            <p:cNvSpPr/>
            <p:nvPr/>
          </p:nvSpPr>
          <p:spPr>
            <a:xfrm rot="10800000">
              <a:off x="16234062" y="-300215"/>
              <a:ext cx="2253005" cy="2166282"/>
            </a:xfrm>
            <a:prstGeom prst="rtTriangle">
              <a:avLst/>
            </a:prstGeom>
            <a:solidFill>
              <a:srgbClr val="FDA715"/>
            </a:solidFill>
            <a:ln>
              <a:solidFill>
                <a:srgbClr val="FDA7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ый треугольник 25">
              <a:extLst>
                <a:ext uri="{FF2B5EF4-FFF2-40B4-BE49-F238E27FC236}">
                  <a16:creationId xmlns:a16="http://schemas.microsoft.com/office/drawing/2014/main" id="{7AA58A57-DEB1-65B3-9CEB-AC7254DBD7EF}"/>
                </a:ext>
              </a:extLst>
            </p:cNvPr>
            <p:cNvSpPr/>
            <p:nvPr/>
          </p:nvSpPr>
          <p:spPr>
            <a:xfrm rot="10800000">
              <a:off x="16371053" y="-298409"/>
              <a:ext cx="2116018" cy="2023946"/>
            </a:xfrm>
            <a:prstGeom prst="rtTriangle">
              <a:avLst/>
            </a:prstGeom>
            <a:solidFill>
              <a:srgbClr val="1B4444"/>
            </a:solidFill>
            <a:ln>
              <a:solidFill>
                <a:srgbClr val="1B44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TextBox 8">
            <a:extLst>
              <a:ext uri="{FF2B5EF4-FFF2-40B4-BE49-F238E27FC236}">
                <a16:creationId xmlns:a16="http://schemas.microsoft.com/office/drawing/2014/main" id="{9FA5E139-FA99-203D-27D3-87D6527EED16}"/>
              </a:ext>
            </a:extLst>
          </p:cNvPr>
          <p:cNvSpPr txBox="1"/>
          <p:nvPr/>
        </p:nvSpPr>
        <p:spPr>
          <a:xfrm>
            <a:off x="2844959" y="679579"/>
            <a:ext cx="13653998" cy="745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>
              <a:lnSpc>
                <a:spcPts val="6104"/>
              </a:lnSpc>
            </a:pPr>
            <a:r>
              <a:rPr lang="en-US" sz="4800" b="1" dirty="0">
                <a:solidFill>
                  <a:srgbClr val="1B4444"/>
                </a:solidFill>
                <a:latin typeface="Open Sans Bold Bold"/>
              </a:rPr>
              <a:t>CAUSAL </a:t>
            </a:r>
            <a:r>
              <a:rPr lang="en-US" sz="4800" b="1" dirty="0">
                <a:solidFill>
                  <a:srgbClr val="FDA715"/>
                </a:solidFill>
                <a:latin typeface="Open Sans Bold Bold"/>
              </a:rPr>
              <a:t>REASONING</a:t>
            </a:r>
            <a:r>
              <a:rPr lang="en-US" sz="4800" b="1" dirty="0">
                <a:solidFill>
                  <a:srgbClr val="1B4444"/>
                </a:solidFill>
                <a:latin typeface="Open Sans Bold Bold"/>
              </a:rPr>
              <a:t> IN NATURE</a:t>
            </a:r>
            <a:r>
              <a:rPr lang="en-US" sz="4800" b="1" dirty="0">
                <a:solidFill>
                  <a:srgbClr val="FFC000"/>
                </a:solidFill>
                <a:latin typeface="Open Sans Bold Bold"/>
              </a:rPr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79A72-DAF4-BC1F-B9E8-3A098D17CA9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8762" y="9718588"/>
            <a:ext cx="1296090" cy="504035"/>
          </a:xfrm>
          <a:prstGeom prst="rect">
            <a:avLst/>
          </a:prstGeom>
        </p:spPr>
      </p:pic>
      <p:pic>
        <p:nvPicPr>
          <p:cNvPr id="3" name="Google Shape;674;p81">
            <a:extLst>
              <a:ext uri="{FF2B5EF4-FFF2-40B4-BE49-F238E27FC236}">
                <a16:creationId xmlns:a16="http://schemas.microsoft.com/office/drawing/2014/main" id="{F74B562D-3FAA-C795-B53F-1FABC7267D1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94007" y="1876605"/>
            <a:ext cx="4704950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67;p81">
            <a:extLst>
              <a:ext uri="{FF2B5EF4-FFF2-40B4-BE49-F238E27FC236}">
                <a16:creationId xmlns:a16="http://schemas.microsoft.com/office/drawing/2014/main" id="{80A098C2-854A-64D5-276E-AEEAABB92A9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47031" y="6255747"/>
            <a:ext cx="6480800" cy="364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668;p81">
            <a:extLst>
              <a:ext uri="{FF2B5EF4-FFF2-40B4-BE49-F238E27FC236}">
                <a16:creationId xmlns:a16="http://schemas.microsoft.com/office/drawing/2014/main" id="{E4C46B5B-076A-C250-4094-7E86B0A52565}"/>
              </a:ext>
            </a:extLst>
          </p:cNvPr>
          <p:cNvSpPr/>
          <p:nvPr/>
        </p:nvSpPr>
        <p:spPr>
          <a:xfrm>
            <a:off x="5806531" y="6238443"/>
            <a:ext cx="2621400" cy="3648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pic>
        <p:nvPicPr>
          <p:cNvPr id="13" name="Google Shape;669;p81">
            <a:extLst>
              <a:ext uri="{FF2B5EF4-FFF2-40B4-BE49-F238E27FC236}">
                <a16:creationId xmlns:a16="http://schemas.microsoft.com/office/drawing/2014/main" id="{9E54B708-5278-5E05-7534-46ED775C625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99031" y="6255747"/>
            <a:ext cx="6480800" cy="364843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670;p81">
            <a:extLst>
              <a:ext uri="{FF2B5EF4-FFF2-40B4-BE49-F238E27FC236}">
                <a16:creationId xmlns:a16="http://schemas.microsoft.com/office/drawing/2014/main" id="{BDEB68B5-340A-583E-BC4D-53F03F868AD4}"/>
              </a:ext>
            </a:extLst>
          </p:cNvPr>
          <p:cNvSpPr/>
          <p:nvPr/>
        </p:nvSpPr>
        <p:spPr>
          <a:xfrm>
            <a:off x="10431281" y="6238443"/>
            <a:ext cx="2648400" cy="3648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pic>
        <p:nvPicPr>
          <p:cNvPr id="23" name="Google Shape;673;p81">
            <a:extLst>
              <a:ext uri="{FF2B5EF4-FFF2-40B4-BE49-F238E27FC236}">
                <a16:creationId xmlns:a16="http://schemas.microsoft.com/office/drawing/2014/main" id="{722307CE-10E2-FD1D-18BA-33ED928742E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736457" y="6289296"/>
            <a:ext cx="4762500" cy="3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7">
            <a:extLst>
              <a:ext uri="{FF2B5EF4-FFF2-40B4-BE49-F238E27FC236}">
                <a16:creationId xmlns:a16="http://schemas.microsoft.com/office/drawing/2014/main" id="{0F881535-1ABF-AFC4-A81F-1D0A32858E4B}"/>
              </a:ext>
            </a:extLst>
          </p:cNvPr>
          <p:cNvSpPr txBox="1"/>
          <p:nvPr/>
        </p:nvSpPr>
        <p:spPr>
          <a:xfrm>
            <a:off x="1346002" y="1797462"/>
            <a:ext cx="10023613" cy="4086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30301" lvl="2" indent="-457200">
              <a:lnSpc>
                <a:spcPct val="150000"/>
              </a:lnSpc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Evidence for causal reasoning between species varies</a:t>
            </a:r>
          </a:p>
          <a:p>
            <a:pPr marL="1130301" lvl="2" indent="-457200">
              <a:lnSpc>
                <a:spcPct val="150000"/>
              </a:lnSpc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000" dirty="0">
              <a:solidFill>
                <a:srgbClr val="1B4444"/>
              </a:solidFill>
              <a:latin typeface="Open Sans"/>
            </a:endParaRPr>
          </a:p>
          <a:p>
            <a:pPr marL="1130301" lvl="2" indent="-457200">
              <a:lnSpc>
                <a:spcPct val="150000"/>
              </a:lnSpc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Corvids, dolphins, elephants, great apes: </a:t>
            </a:r>
          </a:p>
          <a:p>
            <a:pPr marL="1587501" lvl="3" indent="-457200">
              <a:lnSpc>
                <a:spcPct val="150000"/>
              </a:lnSpc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B4444"/>
                </a:solidFill>
                <a:latin typeface="Open Sans"/>
              </a:rPr>
              <a:t>long-horizon planning abilities with profound</a:t>
            </a:r>
          </a:p>
          <a:p>
            <a:pPr marL="1587501" lvl="3" indent="-457200">
              <a:lnSpc>
                <a:spcPct val="150000"/>
              </a:lnSpc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1B4444"/>
                </a:solidFill>
                <a:latin typeface="Open Sans"/>
              </a:rPr>
              <a:t>causal knowledge and ability to acquire new one</a:t>
            </a:r>
          </a:p>
          <a:p>
            <a:pPr marL="1587501" lvl="3" indent="-457200">
              <a:lnSpc>
                <a:spcPct val="150000"/>
              </a:lnSpc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000" dirty="0">
              <a:solidFill>
                <a:srgbClr val="1B4444"/>
              </a:solidFill>
              <a:latin typeface="Open Sans"/>
            </a:endParaRPr>
          </a:p>
          <a:p>
            <a:pPr marL="1130301" lvl="2" indent="-457200">
              <a:lnSpc>
                <a:spcPct val="150000"/>
              </a:lnSpc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Bumblebee: too early to say, maybe “just” a form of imitation learning?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E5C4E06-E58D-C2F7-02D7-7A82EB1DFA2F}"/>
              </a:ext>
            </a:extLst>
          </p:cNvPr>
          <p:cNvCxnSpPr>
            <a:cxnSpLocks/>
            <a:stCxn id="12" idx="1"/>
          </p:cNvCxnSpPr>
          <p:nvPr/>
        </p:nvCxnSpPr>
        <p:spPr>
          <a:xfrm>
            <a:off x="5806531" y="8062743"/>
            <a:ext cx="792500" cy="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377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A093A-02C4-207D-1F69-B251457D1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1">
            <a:extLst>
              <a:ext uri="{FF2B5EF4-FFF2-40B4-BE49-F238E27FC236}">
                <a16:creationId xmlns:a16="http://schemas.microsoft.com/office/drawing/2014/main" id="{607758E0-5646-6654-6E88-2DC35E836C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05" b="781"/>
          <a:stretch/>
        </p:blipFill>
        <p:spPr>
          <a:xfrm>
            <a:off x="-3798" y="0"/>
            <a:ext cx="18288000" cy="10306050"/>
          </a:xfrm>
          <a:prstGeom prst="rect">
            <a:avLst/>
          </a:prstGeom>
        </p:spPr>
      </p:pic>
      <p:grpSp>
        <p:nvGrpSpPr>
          <p:cNvPr id="15" name="Группа 11">
            <a:extLst>
              <a:ext uri="{FF2B5EF4-FFF2-40B4-BE49-F238E27FC236}">
                <a16:creationId xmlns:a16="http://schemas.microsoft.com/office/drawing/2014/main" id="{09D90841-B2B5-7999-3718-E0370D25BFC7}"/>
              </a:ext>
            </a:extLst>
          </p:cNvPr>
          <p:cNvGrpSpPr/>
          <p:nvPr/>
        </p:nvGrpSpPr>
        <p:grpSpPr>
          <a:xfrm rot="10800000">
            <a:off x="10716" y="9180312"/>
            <a:ext cx="1201295" cy="1111448"/>
            <a:chOff x="16234062" y="-300215"/>
            <a:chExt cx="2253009" cy="2166282"/>
          </a:xfrm>
          <a:effectLst/>
        </p:grpSpPr>
        <p:sp>
          <p:nvSpPr>
            <p:cNvPr id="16" name="Прямоугольный треугольник 22">
              <a:extLst>
                <a:ext uri="{FF2B5EF4-FFF2-40B4-BE49-F238E27FC236}">
                  <a16:creationId xmlns:a16="http://schemas.microsoft.com/office/drawing/2014/main" id="{D8EB6914-7632-D2AF-17C6-056E11AED595}"/>
                </a:ext>
              </a:extLst>
            </p:cNvPr>
            <p:cNvSpPr/>
            <p:nvPr/>
          </p:nvSpPr>
          <p:spPr>
            <a:xfrm rot="10800000">
              <a:off x="16234062" y="-300215"/>
              <a:ext cx="2253005" cy="2166282"/>
            </a:xfrm>
            <a:prstGeom prst="rtTriangle">
              <a:avLst/>
            </a:prstGeom>
            <a:solidFill>
              <a:srgbClr val="FDA715"/>
            </a:solidFill>
            <a:ln>
              <a:solidFill>
                <a:srgbClr val="FDA7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ый треугольник 25">
              <a:extLst>
                <a:ext uri="{FF2B5EF4-FFF2-40B4-BE49-F238E27FC236}">
                  <a16:creationId xmlns:a16="http://schemas.microsoft.com/office/drawing/2014/main" id="{216796C1-3555-F364-867B-D70373CE603F}"/>
                </a:ext>
              </a:extLst>
            </p:cNvPr>
            <p:cNvSpPr/>
            <p:nvPr/>
          </p:nvSpPr>
          <p:spPr>
            <a:xfrm rot="10800000">
              <a:off x="16371053" y="-298409"/>
              <a:ext cx="2116018" cy="2023946"/>
            </a:xfrm>
            <a:prstGeom prst="rtTriangle">
              <a:avLst/>
            </a:prstGeom>
            <a:solidFill>
              <a:srgbClr val="1B4444"/>
            </a:solidFill>
            <a:ln>
              <a:solidFill>
                <a:srgbClr val="1B44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1">
            <a:extLst>
              <a:ext uri="{FF2B5EF4-FFF2-40B4-BE49-F238E27FC236}">
                <a16:creationId xmlns:a16="http://schemas.microsoft.com/office/drawing/2014/main" id="{1C2C8EED-1596-A0E4-C84D-A7C9B822560E}"/>
              </a:ext>
            </a:extLst>
          </p:cNvPr>
          <p:cNvGrpSpPr/>
          <p:nvPr/>
        </p:nvGrpSpPr>
        <p:grpSpPr>
          <a:xfrm>
            <a:off x="17092612" y="2978"/>
            <a:ext cx="1201295" cy="1111448"/>
            <a:chOff x="16234062" y="-300215"/>
            <a:chExt cx="2253009" cy="2166282"/>
          </a:xfrm>
          <a:effectLst/>
        </p:grpSpPr>
        <p:sp>
          <p:nvSpPr>
            <p:cNvPr id="29" name="Прямоугольный треугольник 22">
              <a:extLst>
                <a:ext uri="{FF2B5EF4-FFF2-40B4-BE49-F238E27FC236}">
                  <a16:creationId xmlns:a16="http://schemas.microsoft.com/office/drawing/2014/main" id="{A875CB9C-4065-EC20-FD4C-8800A48CFC33}"/>
                </a:ext>
              </a:extLst>
            </p:cNvPr>
            <p:cNvSpPr/>
            <p:nvPr/>
          </p:nvSpPr>
          <p:spPr>
            <a:xfrm rot="10800000">
              <a:off x="16234062" y="-300215"/>
              <a:ext cx="2253005" cy="2166282"/>
            </a:xfrm>
            <a:prstGeom prst="rtTriangle">
              <a:avLst/>
            </a:prstGeom>
            <a:solidFill>
              <a:srgbClr val="FDA715"/>
            </a:solidFill>
            <a:ln>
              <a:solidFill>
                <a:srgbClr val="FDA7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ый треугольник 25">
              <a:extLst>
                <a:ext uri="{FF2B5EF4-FFF2-40B4-BE49-F238E27FC236}">
                  <a16:creationId xmlns:a16="http://schemas.microsoft.com/office/drawing/2014/main" id="{6B8EAFE8-B836-053B-7BA7-23E9CEE9A471}"/>
                </a:ext>
              </a:extLst>
            </p:cNvPr>
            <p:cNvSpPr/>
            <p:nvPr/>
          </p:nvSpPr>
          <p:spPr>
            <a:xfrm rot="10800000">
              <a:off x="16371053" y="-298409"/>
              <a:ext cx="2116018" cy="2023946"/>
            </a:xfrm>
            <a:prstGeom prst="rtTriangle">
              <a:avLst/>
            </a:prstGeom>
            <a:solidFill>
              <a:srgbClr val="1B4444"/>
            </a:solidFill>
            <a:ln>
              <a:solidFill>
                <a:srgbClr val="1B44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TextBox 7">
            <a:extLst>
              <a:ext uri="{FF2B5EF4-FFF2-40B4-BE49-F238E27FC236}">
                <a16:creationId xmlns:a16="http://schemas.microsoft.com/office/drawing/2014/main" id="{640A855D-5DC4-2834-60FC-A04573DEBCCF}"/>
              </a:ext>
            </a:extLst>
          </p:cNvPr>
          <p:cNvSpPr txBox="1"/>
          <p:nvPr/>
        </p:nvSpPr>
        <p:spPr>
          <a:xfrm>
            <a:off x="2116019" y="2341652"/>
            <a:ext cx="14158966" cy="7017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00" lvl="1">
              <a:buClr>
                <a:srgbClr val="FDA715"/>
              </a:buClr>
            </a:pPr>
            <a:r>
              <a:rPr lang="en-US" sz="3200" b="1" dirty="0">
                <a:solidFill>
                  <a:srgbClr val="FDA715"/>
                </a:solidFill>
                <a:latin typeface="Open Sans"/>
              </a:rPr>
              <a:t>Experiential Learning</a:t>
            </a: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900" dirty="0">
              <a:solidFill>
                <a:srgbClr val="1B4444"/>
              </a:solidFill>
              <a:latin typeface="Open Sans"/>
            </a:endParaRPr>
          </a:p>
          <a:p>
            <a:pPr marL="1130300" lvl="2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1B4444"/>
                </a:solidFill>
                <a:latin typeface="Open Sans"/>
              </a:rPr>
              <a:t>Learning from observation</a:t>
            </a:r>
          </a:p>
          <a:p>
            <a:pPr marL="1130300" lvl="2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900" dirty="0">
              <a:solidFill>
                <a:srgbClr val="1B4444"/>
              </a:solidFill>
              <a:latin typeface="Open Sans"/>
            </a:endParaRPr>
          </a:p>
          <a:p>
            <a:pPr marL="1130300" lvl="2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1B4444"/>
                </a:solidFill>
                <a:latin typeface="Open Sans"/>
              </a:rPr>
              <a:t>Incremental and interactive learning</a:t>
            </a:r>
          </a:p>
          <a:p>
            <a:pPr marL="1130300" lvl="2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900" dirty="0">
              <a:solidFill>
                <a:srgbClr val="1B4444"/>
              </a:solidFill>
              <a:latin typeface="Open Sans"/>
            </a:endParaRPr>
          </a:p>
          <a:p>
            <a:pPr marL="1130300" lvl="2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1B4444"/>
                </a:solidFill>
                <a:latin typeface="Open Sans"/>
              </a:rPr>
              <a:t>No high-level semantic encoding</a:t>
            </a: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4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400" dirty="0">
              <a:solidFill>
                <a:srgbClr val="1B4444"/>
              </a:solidFill>
              <a:latin typeface="Open Sans"/>
            </a:endParaRPr>
          </a:p>
          <a:p>
            <a:pPr marL="215900" lvl="1">
              <a:buClr>
                <a:srgbClr val="FDA715"/>
              </a:buClr>
            </a:pPr>
            <a:r>
              <a:rPr lang="en-US" sz="3200" b="1" dirty="0">
                <a:solidFill>
                  <a:srgbClr val="FDA715"/>
                </a:solidFill>
                <a:latin typeface="Open Sans"/>
              </a:rPr>
              <a:t>Main Features</a:t>
            </a: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900" dirty="0">
              <a:solidFill>
                <a:srgbClr val="1B4444"/>
              </a:solidFill>
              <a:latin typeface="Open Sans"/>
            </a:endParaRPr>
          </a:p>
          <a:p>
            <a:pPr marL="1130300" lvl="2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1B4444"/>
                </a:solidFill>
                <a:latin typeface="Open Sans"/>
              </a:rPr>
              <a:t>Utilizes logical causal </a:t>
            </a:r>
            <a:r>
              <a:rPr lang="en-US" sz="3200" b="1" dirty="0">
                <a:solidFill>
                  <a:srgbClr val="1B4444"/>
                </a:solidFill>
                <a:latin typeface="Open Sans"/>
              </a:rPr>
              <a:t>relation</a:t>
            </a:r>
            <a:r>
              <a:rPr lang="en-US" sz="3200" dirty="0">
                <a:solidFill>
                  <a:srgbClr val="1B4444"/>
                </a:solidFill>
                <a:latin typeface="Open Sans"/>
              </a:rPr>
              <a:t> </a:t>
            </a:r>
            <a:r>
              <a:rPr lang="en-US" sz="3200" b="1" dirty="0">
                <a:solidFill>
                  <a:srgbClr val="1B4444"/>
                </a:solidFill>
                <a:latin typeface="Open Sans"/>
              </a:rPr>
              <a:t>induction</a:t>
            </a:r>
            <a:r>
              <a:rPr lang="en-US" sz="3200" dirty="0">
                <a:solidFill>
                  <a:srgbClr val="1B4444"/>
                </a:solidFill>
                <a:latin typeface="Open Sans"/>
              </a:rPr>
              <a:t> from observation using NAL aspects</a:t>
            </a:r>
          </a:p>
          <a:p>
            <a:pPr marL="1130300" lvl="2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900" dirty="0">
              <a:solidFill>
                <a:srgbClr val="1B4444"/>
              </a:solidFill>
              <a:latin typeface="Open Sans"/>
            </a:endParaRPr>
          </a:p>
          <a:p>
            <a:pPr marL="1130300" lvl="2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1B4444"/>
                </a:solidFill>
                <a:latin typeface="Open Sans"/>
              </a:rPr>
              <a:t>Causal relations </a:t>
            </a:r>
            <a:r>
              <a:rPr lang="en-US" sz="3200" b="1" dirty="0">
                <a:solidFill>
                  <a:srgbClr val="1B4444"/>
                </a:solidFill>
                <a:latin typeface="Open Sans"/>
              </a:rPr>
              <a:t>capturing transitions between </a:t>
            </a:r>
            <a:r>
              <a:rPr lang="en-US" sz="3200" dirty="0">
                <a:solidFill>
                  <a:srgbClr val="1B4444"/>
                </a:solidFill>
                <a:latin typeface="Open Sans"/>
              </a:rPr>
              <a:t>parts of states, not full transitions between states</a:t>
            </a:r>
          </a:p>
          <a:p>
            <a:pPr marL="1130300" lvl="2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900" dirty="0">
              <a:solidFill>
                <a:srgbClr val="1B4444"/>
              </a:solidFill>
              <a:latin typeface="Open Sans"/>
            </a:endParaRPr>
          </a:p>
          <a:p>
            <a:pPr marL="1130300" lvl="2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1B4444"/>
                </a:solidFill>
                <a:latin typeface="Open Sans"/>
              </a:rPr>
              <a:t>Planning for future states of </a:t>
            </a:r>
            <a:r>
              <a:rPr lang="en-US" sz="3200" b="1" dirty="0">
                <a:solidFill>
                  <a:srgbClr val="1B4444"/>
                </a:solidFill>
                <a:latin typeface="Open Sans"/>
              </a:rPr>
              <a:t>maximum uncertainty </a:t>
            </a:r>
            <a:r>
              <a:rPr lang="en-US" sz="3200" dirty="0">
                <a:solidFill>
                  <a:srgbClr val="1B4444"/>
                </a:solidFill>
                <a:latin typeface="Open Sans"/>
              </a:rPr>
              <a:t>for data-efficient exploration</a:t>
            </a: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400" dirty="0">
              <a:solidFill>
                <a:srgbClr val="124E19"/>
              </a:solidFill>
              <a:latin typeface="Open Sans"/>
            </a:endParaRPr>
          </a:p>
          <a:p>
            <a:pPr marL="215900" lvl="1">
              <a:buClr>
                <a:srgbClr val="FDA715"/>
              </a:buClr>
            </a:pPr>
            <a:endParaRPr lang="en-US" sz="800" dirty="0">
              <a:solidFill>
                <a:srgbClr val="124E19"/>
              </a:solidFill>
              <a:latin typeface="Open Sans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86C2AAF7-980D-46FE-5C47-2D0647B5D123}"/>
              </a:ext>
            </a:extLst>
          </p:cNvPr>
          <p:cNvSpPr txBox="1"/>
          <p:nvPr/>
        </p:nvSpPr>
        <p:spPr>
          <a:xfrm>
            <a:off x="2913349" y="994422"/>
            <a:ext cx="12461302" cy="745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4"/>
              </a:lnSpc>
            </a:pPr>
            <a:r>
              <a:rPr lang="en-US" sz="4800" b="1" dirty="0">
                <a:solidFill>
                  <a:srgbClr val="1B4444"/>
                </a:solidFill>
                <a:latin typeface="Open Sans Bold Bold"/>
              </a:rPr>
              <a:t>INTRO</a:t>
            </a:r>
            <a:r>
              <a:rPr lang="en-US" sz="4800" b="1" dirty="0">
                <a:solidFill>
                  <a:srgbClr val="FDA715"/>
                </a:solidFill>
                <a:latin typeface="Open Sans Bold Bold"/>
              </a:rPr>
              <a:t>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720406-BBB0-3A9B-95B1-0D0FD264A97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8762" y="9718588"/>
            <a:ext cx="1296090" cy="50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54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92DE4-3C1F-986B-3DCF-9804DAF92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1">
            <a:extLst>
              <a:ext uri="{FF2B5EF4-FFF2-40B4-BE49-F238E27FC236}">
                <a16:creationId xmlns:a16="http://schemas.microsoft.com/office/drawing/2014/main" id="{122DF254-A56A-6C64-3F07-234822736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05" b="781"/>
          <a:stretch/>
        </p:blipFill>
        <p:spPr>
          <a:xfrm>
            <a:off x="-3798" y="0"/>
            <a:ext cx="18288000" cy="10306050"/>
          </a:xfrm>
          <a:prstGeom prst="rect">
            <a:avLst/>
          </a:prstGeom>
        </p:spPr>
      </p:pic>
      <p:grpSp>
        <p:nvGrpSpPr>
          <p:cNvPr id="15" name="Группа 11">
            <a:extLst>
              <a:ext uri="{FF2B5EF4-FFF2-40B4-BE49-F238E27FC236}">
                <a16:creationId xmlns:a16="http://schemas.microsoft.com/office/drawing/2014/main" id="{975A258F-87A1-B461-8E4B-C318826945B3}"/>
              </a:ext>
            </a:extLst>
          </p:cNvPr>
          <p:cNvGrpSpPr/>
          <p:nvPr/>
        </p:nvGrpSpPr>
        <p:grpSpPr>
          <a:xfrm rot="10800000">
            <a:off x="10716" y="9180312"/>
            <a:ext cx="1201295" cy="1111448"/>
            <a:chOff x="16234062" y="-300215"/>
            <a:chExt cx="2253009" cy="2166282"/>
          </a:xfrm>
          <a:effectLst/>
        </p:grpSpPr>
        <p:sp>
          <p:nvSpPr>
            <p:cNvPr id="16" name="Прямоугольный треугольник 22">
              <a:extLst>
                <a:ext uri="{FF2B5EF4-FFF2-40B4-BE49-F238E27FC236}">
                  <a16:creationId xmlns:a16="http://schemas.microsoft.com/office/drawing/2014/main" id="{98354231-9DB6-5D94-A29D-6A98A7A9B183}"/>
                </a:ext>
              </a:extLst>
            </p:cNvPr>
            <p:cNvSpPr/>
            <p:nvPr/>
          </p:nvSpPr>
          <p:spPr>
            <a:xfrm rot="10800000">
              <a:off x="16234062" y="-300215"/>
              <a:ext cx="2253005" cy="2166282"/>
            </a:xfrm>
            <a:prstGeom prst="rtTriangle">
              <a:avLst/>
            </a:prstGeom>
            <a:solidFill>
              <a:srgbClr val="FDA715"/>
            </a:solidFill>
            <a:ln>
              <a:solidFill>
                <a:srgbClr val="FDA7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ый треугольник 25">
              <a:extLst>
                <a:ext uri="{FF2B5EF4-FFF2-40B4-BE49-F238E27FC236}">
                  <a16:creationId xmlns:a16="http://schemas.microsoft.com/office/drawing/2014/main" id="{A502772D-348D-077F-284E-B9CE3A1EA65D}"/>
                </a:ext>
              </a:extLst>
            </p:cNvPr>
            <p:cNvSpPr/>
            <p:nvPr/>
          </p:nvSpPr>
          <p:spPr>
            <a:xfrm rot="10800000">
              <a:off x="16371053" y="-298409"/>
              <a:ext cx="2116018" cy="2023946"/>
            </a:xfrm>
            <a:prstGeom prst="rtTriangle">
              <a:avLst/>
            </a:prstGeom>
            <a:solidFill>
              <a:srgbClr val="1B4444"/>
            </a:solidFill>
            <a:ln>
              <a:solidFill>
                <a:srgbClr val="1B44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1">
            <a:extLst>
              <a:ext uri="{FF2B5EF4-FFF2-40B4-BE49-F238E27FC236}">
                <a16:creationId xmlns:a16="http://schemas.microsoft.com/office/drawing/2014/main" id="{71C97809-536D-121D-860E-C8FA34366265}"/>
              </a:ext>
            </a:extLst>
          </p:cNvPr>
          <p:cNvGrpSpPr/>
          <p:nvPr/>
        </p:nvGrpSpPr>
        <p:grpSpPr>
          <a:xfrm>
            <a:off x="17092612" y="2978"/>
            <a:ext cx="1201295" cy="1111448"/>
            <a:chOff x="16234062" y="-300215"/>
            <a:chExt cx="2253009" cy="2166282"/>
          </a:xfrm>
          <a:effectLst/>
        </p:grpSpPr>
        <p:sp>
          <p:nvSpPr>
            <p:cNvPr id="29" name="Прямоугольный треугольник 22">
              <a:extLst>
                <a:ext uri="{FF2B5EF4-FFF2-40B4-BE49-F238E27FC236}">
                  <a16:creationId xmlns:a16="http://schemas.microsoft.com/office/drawing/2014/main" id="{E8ECE3B6-A289-4812-80E4-E6C444B7FAFA}"/>
                </a:ext>
              </a:extLst>
            </p:cNvPr>
            <p:cNvSpPr/>
            <p:nvPr/>
          </p:nvSpPr>
          <p:spPr>
            <a:xfrm rot="10800000">
              <a:off x="16234062" y="-300215"/>
              <a:ext cx="2253005" cy="2166282"/>
            </a:xfrm>
            <a:prstGeom prst="rtTriangle">
              <a:avLst/>
            </a:prstGeom>
            <a:solidFill>
              <a:srgbClr val="FDA715"/>
            </a:solidFill>
            <a:ln>
              <a:solidFill>
                <a:srgbClr val="FDA7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ый треугольник 25">
              <a:extLst>
                <a:ext uri="{FF2B5EF4-FFF2-40B4-BE49-F238E27FC236}">
                  <a16:creationId xmlns:a16="http://schemas.microsoft.com/office/drawing/2014/main" id="{AB31FDF7-C6E6-CAB9-260E-090762274C1E}"/>
                </a:ext>
              </a:extLst>
            </p:cNvPr>
            <p:cNvSpPr/>
            <p:nvPr/>
          </p:nvSpPr>
          <p:spPr>
            <a:xfrm rot="10800000">
              <a:off x="16371053" y="-298409"/>
              <a:ext cx="2116018" cy="2023946"/>
            </a:xfrm>
            <a:prstGeom prst="rtTriangle">
              <a:avLst/>
            </a:prstGeom>
            <a:solidFill>
              <a:srgbClr val="1B4444"/>
            </a:solidFill>
            <a:ln>
              <a:solidFill>
                <a:srgbClr val="1B44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TextBox 8">
            <a:extLst>
              <a:ext uri="{FF2B5EF4-FFF2-40B4-BE49-F238E27FC236}">
                <a16:creationId xmlns:a16="http://schemas.microsoft.com/office/drawing/2014/main" id="{5394F0C0-920F-F4A0-C9DE-E46B1F8E5027}"/>
              </a:ext>
            </a:extLst>
          </p:cNvPr>
          <p:cNvSpPr txBox="1"/>
          <p:nvPr/>
        </p:nvSpPr>
        <p:spPr>
          <a:xfrm>
            <a:off x="2913349" y="994422"/>
            <a:ext cx="12461302" cy="745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4"/>
              </a:lnSpc>
            </a:pPr>
            <a:r>
              <a:rPr lang="en-US" sz="4800" b="1" dirty="0">
                <a:solidFill>
                  <a:srgbClr val="1B4444"/>
                </a:solidFill>
                <a:latin typeface="Open Sans Bold Bold"/>
              </a:rPr>
              <a:t>INDUCTIVE </a:t>
            </a:r>
            <a:r>
              <a:rPr lang="en-US" sz="4800" b="1" dirty="0">
                <a:solidFill>
                  <a:srgbClr val="FDA715"/>
                </a:solidFill>
                <a:latin typeface="Open Sans Bold Bold"/>
              </a:rPr>
              <a:t>BIASES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C6B09746-F4CF-02D4-9A13-7F1DF6016523}"/>
              </a:ext>
            </a:extLst>
          </p:cNvPr>
          <p:cNvSpPr txBox="1"/>
          <p:nvPr/>
        </p:nvSpPr>
        <p:spPr>
          <a:xfrm>
            <a:off x="2054683" y="2201974"/>
            <a:ext cx="14267551" cy="7448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15900" lvl="1">
              <a:buClr>
                <a:srgbClr val="FDA715"/>
              </a:buClr>
            </a:pPr>
            <a:r>
              <a:rPr lang="en-US" sz="2800" b="1" dirty="0">
                <a:solidFill>
                  <a:srgbClr val="FDA715"/>
                </a:solidFill>
                <a:latin typeface="Open Sans"/>
              </a:rPr>
              <a:t>Temporal Locality</a:t>
            </a:r>
            <a:endParaRPr lang="en-US" sz="2800" dirty="0">
              <a:solidFill>
                <a:srgbClr val="FDA715"/>
              </a:solidFill>
              <a:latin typeface="Open Sans"/>
            </a:endParaRPr>
          </a:p>
          <a:p>
            <a:pPr marL="673100" lvl="2">
              <a:buClr>
                <a:srgbClr val="FDA715"/>
              </a:buClr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Ability to model relevant dependencies locally in time, in simplest case just involving prior simulation frame.</a:t>
            </a:r>
          </a:p>
          <a:p>
            <a:pPr marL="673100" lvl="2">
              <a:buClr>
                <a:srgbClr val="FDA715"/>
              </a:buClr>
            </a:pPr>
            <a:endParaRPr lang="en-US" sz="900" dirty="0">
              <a:solidFill>
                <a:srgbClr val="1B4444"/>
              </a:solidFill>
              <a:latin typeface="Open Sans"/>
            </a:endParaRPr>
          </a:p>
          <a:p>
            <a:pPr marL="215900" lvl="1">
              <a:buClr>
                <a:srgbClr val="FDA715"/>
              </a:buClr>
            </a:pPr>
            <a:r>
              <a:rPr lang="en-US" sz="2800" b="1" dirty="0">
                <a:solidFill>
                  <a:srgbClr val="FDA715"/>
                </a:solidFill>
                <a:latin typeface="Open Sans"/>
              </a:rPr>
              <a:t>Causal Representation</a:t>
            </a:r>
            <a:endParaRPr lang="en-US" sz="2800" dirty="0">
              <a:solidFill>
                <a:srgbClr val="FDA715"/>
              </a:solidFill>
              <a:latin typeface="Open Sans"/>
            </a:endParaRPr>
          </a:p>
          <a:p>
            <a:pPr marL="673100" lvl="2">
              <a:buClr>
                <a:srgbClr val="FDA715"/>
              </a:buClr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Ability to model causal dependencies independently of acquired reward, making the model able to learn beliefs of the environment that are agnostic to its objective.</a:t>
            </a:r>
          </a:p>
          <a:p>
            <a:pPr marL="673100" lvl="2">
              <a:buClr>
                <a:srgbClr val="FDA715"/>
              </a:buClr>
            </a:pPr>
            <a:endParaRPr lang="en-US" sz="900" dirty="0">
              <a:solidFill>
                <a:srgbClr val="1B4444"/>
              </a:solidFill>
              <a:latin typeface="Open Sans"/>
            </a:endParaRPr>
          </a:p>
          <a:p>
            <a:pPr marL="215900" lvl="1">
              <a:buClr>
                <a:srgbClr val="FDA715"/>
              </a:buClr>
            </a:pPr>
            <a:r>
              <a:rPr lang="en-US" sz="2800" b="1" dirty="0">
                <a:solidFill>
                  <a:srgbClr val="FDA715"/>
                </a:solidFill>
                <a:latin typeface="Open Sans"/>
              </a:rPr>
              <a:t>Spatial Equivariance</a:t>
            </a:r>
            <a:endParaRPr lang="en-US" sz="700" dirty="0">
              <a:solidFill>
                <a:srgbClr val="1B4444"/>
              </a:solidFill>
              <a:latin typeface="Open Sans"/>
            </a:endParaRPr>
          </a:p>
          <a:p>
            <a:pPr marL="673100" lvl="2">
              <a:buClr>
                <a:srgbClr val="FDA715"/>
              </a:buClr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Ability to model causal dependencies between grid cells independently of the specific location of the cells considered in the dependency.</a:t>
            </a:r>
          </a:p>
          <a:p>
            <a:pPr marL="673100" lvl="2">
              <a:buClr>
                <a:srgbClr val="FDA715"/>
              </a:buClr>
            </a:pPr>
            <a:endParaRPr lang="en-US" sz="900" dirty="0">
              <a:solidFill>
                <a:srgbClr val="1B4444"/>
              </a:solidFill>
              <a:latin typeface="Open Sans"/>
            </a:endParaRPr>
          </a:p>
          <a:p>
            <a:pPr marL="215900" lvl="1">
              <a:buClr>
                <a:srgbClr val="FDA715"/>
              </a:buClr>
            </a:pPr>
            <a:r>
              <a:rPr lang="en-US" sz="2800" b="1" dirty="0">
                <a:solidFill>
                  <a:srgbClr val="FDA715"/>
                </a:solidFill>
                <a:latin typeface="Open Sans"/>
              </a:rPr>
              <a:t>State Tracking</a:t>
            </a:r>
            <a:endParaRPr lang="en-US" sz="700" dirty="0">
              <a:solidFill>
                <a:srgbClr val="1B4444"/>
              </a:solidFill>
              <a:latin typeface="Open Sans"/>
            </a:endParaRPr>
          </a:p>
          <a:p>
            <a:pPr marL="673100" lvl="2">
              <a:buClr>
                <a:srgbClr val="FDA715"/>
              </a:buClr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Ability to effectively track state outside of the field of view of the agent based on the recorded or estimated locations.</a:t>
            </a:r>
          </a:p>
          <a:p>
            <a:pPr marL="215900" lvl="1">
              <a:buClr>
                <a:srgbClr val="FDA715"/>
              </a:buClr>
            </a:pPr>
            <a:endParaRPr lang="en-US" sz="900" b="1" dirty="0">
              <a:solidFill>
                <a:srgbClr val="FDA715"/>
              </a:solidFill>
              <a:latin typeface="Open Sans"/>
            </a:endParaRPr>
          </a:p>
          <a:p>
            <a:pPr marL="215900" lvl="1">
              <a:buClr>
                <a:srgbClr val="FDA715"/>
              </a:buClr>
            </a:pPr>
            <a:r>
              <a:rPr lang="en-US" sz="2800" b="1" dirty="0">
                <a:solidFill>
                  <a:srgbClr val="FDA715"/>
                </a:solidFill>
                <a:latin typeface="Open Sans"/>
              </a:rPr>
              <a:t>Attentional Bias</a:t>
            </a:r>
            <a:endParaRPr lang="en-US" sz="700" dirty="0">
              <a:solidFill>
                <a:srgbClr val="1B4444"/>
              </a:solidFill>
              <a:latin typeface="Open Sans"/>
            </a:endParaRPr>
          </a:p>
          <a:p>
            <a:pPr marL="673100" lvl="2">
              <a:buClr>
                <a:srgbClr val="FDA715"/>
              </a:buClr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Relevant dependencies tend to involve values that have either changed or a different value than predicted (miss-matched)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9EC1A8-9F32-5F8F-549B-1A12491871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8762" y="9718588"/>
            <a:ext cx="1296090" cy="50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04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25A72-3B2F-D401-BC37-FDB68D278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6798E3-98BF-970A-CF05-23C396ABB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02668" y="0"/>
            <a:ext cx="14485332" cy="1029752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17E1EFD-81FC-2551-EF35-5EC96CDFA6FE}"/>
              </a:ext>
            </a:extLst>
          </p:cNvPr>
          <p:cNvSpPr/>
          <p:nvPr/>
        </p:nvSpPr>
        <p:spPr>
          <a:xfrm>
            <a:off x="0" y="0"/>
            <a:ext cx="10181768" cy="10287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BF34888-6FDF-5D25-078A-154DE9C7BC98}"/>
              </a:ext>
            </a:extLst>
          </p:cNvPr>
          <p:cNvSpPr txBox="1"/>
          <p:nvPr/>
        </p:nvSpPr>
        <p:spPr>
          <a:xfrm>
            <a:off x="0" y="677099"/>
            <a:ext cx="10422094" cy="745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4"/>
              </a:lnSpc>
            </a:pPr>
            <a:r>
              <a:rPr lang="en-US" sz="4800" b="1" dirty="0">
                <a:solidFill>
                  <a:srgbClr val="1B4444"/>
                </a:solidFill>
                <a:latin typeface="Open Sans Bold Bold"/>
              </a:rPr>
              <a:t>ARCHI</a:t>
            </a:r>
            <a:r>
              <a:rPr lang="en-US" sz="4800" b="1" dirty="0">
                <a:solidFill>
                  <a:srgbClr val="FDA715"/>
                </a:solidFill>
                <a:latin typeface="Open Sans Bold Bold"/>
              </a:rPr>
              <a:t>TECHTURE</a:t>
            </a:r>
          </a:p>
        </p:txBody>
      </p:sp>
      <p:sp>
        <p:nvSpPr>
          <p:cNvPr id="10" name="Прямоугольный треугольник 9">
            <a:extLst>
              <a:ext uri="{FF2B5EF4-FFF2-40B4-BE49-F238E27FC236}">
                <a16:creationId xmlns:a16="http://schemas.microsoft.com/office/drawing/2014/main" id="{3B71FAC8-5E33-B64D-BCEA-392B6CB460A8}"/>
              </a:ext>
            </a:extLst>
          </p:cNvPr>
          <p:cNvSpPr/>
          <p:nvPr/>
        </p:nvSpPr>
        <p:spPr>
          <a:xfrm>
            <a:off x="10181768" y="15"/>
            <a:ext cx="2299322" cy="10287002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9C78B008-AA64-AFD0-9636-C6CB91BD0E09}"/>
              </a:ext>
            </a:extLst>
          </p:cNvPr>
          <p:cNvSpPr txBox="1"/>
          <p:nvPr/>
        </p:nvSpPr>
        <p:spPr>
          <a:xfrm>
            <a:off x="11747549" y="1876243"/>
            <a:ext cx="6381587" cy="627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Data efficient Rule Learning</a:t>
            </a: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0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0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Driven by curiosity and uncertainty</a:t>
            </a: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0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0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No encoding of high-level semantic knowledge</a:t>
            </a: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Changing cells with learned operation over time</a:t>
            </a: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0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0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Iterative emerging behavior</a:t>
            </a: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0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0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Creates structures to allow more robust and efficient procedural learning</a:t>
            </a:r>
          </a:p>
        </p:txBody>
      </p:sp>
      <p:sp>
        <p:nvSpPr>
          <p:cNvPr id="12" name="Rectangle: Rounded Corners 29">
            <a:extLst>
              <a:ext uri="{FF2B5EF4-FFF2-40B4-BE49-F238E27FC236}">
                <a16:creationId xmlns:a16="http://schemas.microsoft.com/office/drawing/2014/main" id="{EDCEA824-358D-E002-A2B8-67B63BC92CA9}"/>
              </a:ext>
            </a:extLst>
          </p:cNvPr>
          <p:cNvSpPr/>
          <p:nvPr/>
        </p:nvSpPr>
        <p:spPr>
          <a:xfrm>
            <a:off x="5311441" y="2220855"/>
            <a:ext cx="3293896" cy="7307824"/>
          </a:xfrm>
          <a:prstGeom prst="roundRect">
            <a:avLst>
              <a:gd name="adj" fmla="val 3098"/>
            </a:avLst>
          </a:prstGeom>
          <a:solidFill>
            <a:schemeClr val="bg1">
              <a:lumMod val="85000"/>
              <a:alpha val="19749"/>
            </a:schemeClr>
          </a:solidFill>
          <a:ln w="19050" cap="flat" cmpd="sng" algn="ctr">
            <a:solidFill>
              <a:srgbClr val="1B4444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903720"/>
                      <a:gd name="connsiteY0" fmla="*/ 445954 h 3268980"/>
                      <a:gd name="connsiteX1" fmla="*/ 445954 w 6903720"/>
                      <a:gd name="connsiteY1" fmla="*/ 0 h 3268980"/>
                      <a:gd name="connsiteX2" fmla="*/ 1112719 w 6903720"/>
                      <a:gd name="connsiteY2" fmla="*/ 0 h 3268980"/>
                      <a:gd name="connsiteX3" fmla="*/ 1599129 w 6903720"/>
                      <a:gd name="connsiteY3" fmla="*/ 0 h 3268980"/>
                      <a:gd name="connsiteX4" fmla="*/ 2025421 w 6903720"/>
                      <a:gd name="connsiteY4" fmla="*/ 0 h 3268980"/>
                      <a:gd name="connsiteX5" fmla="*/ 2632067 w 6903720"/>
                      <a:gd name="connsiteY5" fmla="*/ 0 h 3268980"/>
                      <a:gd name="connsiteX6" fmla="*/ 3118478 w 6903720"/>
                      <a:gd name="connsiteY6" fmla="*/ 0 h 3268980"/>
                      <a:gd name="connsiteX7" fmla="*/ 3785242 w 6903720"/>
                      <a:gd name="connsiteY7" fmla="*/ 0 h 3268980"/>
                      <a:gd name="connsiteX8" fmla="*/ 4211534 w 6903720"/>
                      <a:gd name="connsiteY8" fmla="*/ 0 h 3268980"/>
                      <a:gd name="connsiteX9" fmla="*/ 4878299 w 6903720"/>
                      <a:gd name="connsiteY9" fmla="*/ 0 h 3268980"/>
                      <a:gd name="connsiteX10" fmla="*/ 5244473 w 6903720"/>
                      <a:gd name="connsiteY10" fmla="*/ 0 h 3268980"/>
                      <a:gd name="connsiteX11" fmla="*/ 5791001 w 6903720"/>
                      <a:gd name="connsiteY11" fmla="*/ 0 h 3268980"/>
                      <a:gd name="connsiteX12" fmla="*/ 6457766 w 6903720"/>
                      <a:gd name="connsiteY12" fmla="*/ 0 h 3268980"/>
                      <a:gd name="connsiteX13" fmla="*/ 6903720 w 6903720"/>
                      <a:gd name="connsiteY13" fmla="*/ 445954 h 3268980"/>
                      <a:gd name="connsiteX14" fmla="*/ 6903720 w 6903720"/>
                      <a:gd name="connsiteY14" fmla="*/ 1040222 h 3268980"/>
                      <a:gd name="connsiteX15" fmla="*/ 6903720 w 6903720"/>
                      <a:gd name="connsiteY15" fmla="*/ 1586949 h 3268980"/>
                      <a:gd name="connsiteX16" fmla="*/ 6903720 w 6903720"/>
                      <a:gd name="connsiteY16" fmla="*/ 2181217 h 3268980"/>
                      <a:gd name="connsiteX17" fmla="*/ 6903720 w 6903720"/>
                      <a:gd name="connsiteY17" fmla="*/ 2823026 h 3268980"/>
                      <a:gd name="connsiteX18" fmla="*/ 6457766 w 6903720"/>
                      <a:gd name="connsiteY18" fmla="*/ 3268980 h 3268980"/>
                      <a:gd name="connsiteX19" fmla="*/ 6091592 w 6903720"/>
                      <a:gd name="connsiteY19" fmla="*/ 3268980 h 3268980"/>
                      <a:gd name="connsiteX20" fmla="*/ 5424827 w 6903720"/>
                      <a:gd name="connsiteY20" fmla="*/ 3268980 h 3268980"/>
                      <a:gd name="connsiteX21" fmla="*/ 4878299 w 6903720"/>
                      <a:gd name="connsiteY21" fmla="*/ 3268980 h 3268980"/>
                      <a:gd name="connsiteX22" fmla="*/ 4452007 w 6903720"/>
                      <a:gd name="connsiteY22" fmla="*/ 3268980 h 3268980"/>
                      <a:gd name="connsiteX23" fmla="*/ 3905479 w 6903720"/>
                      <a:gd name="connsiteY23" fmla="*/ 3268980 h 3268980"/>
                      <a:gd name="connsiteX24" fmla="*/ 3539305 w 6903720"/>
                      <a:gd name="connsiteY24" fmla="*/ 3268980 h 3268980"/>
                      <a:gd name="connsiteX25" fmla="*/ 3173131 w 6903720"/>
                      <a:gd name="connsiteY25" fmla="*/ 3268980 h 3268980"/>
                      <a:gd name="connsiteX26" fmla="*/ 2626602 w 6903720"/>
                      <a:gd name="connsiteY26" fmla="*/ 3268980 h 3268980"/>
                      <a:gd name="connsiteX27" fmla="*/ 2200310 w 6903720"/>
                      <a:gd name="connsiteY27" fmla="*/ 3268980 h 3268980"/>
                      <a:gd name="connsiteX28" fmla="*/ 1593664 w 6903720"/>
                      <a:gd name="connsiteY28" fmla="*/ 3268980 h 3268980"/>
                      <a:gd name="connsiteX29" fmla="*/ 1167371 w 6903720"/>
                      <a:gd name="connsiteY29" fmla="*/ 3268980 h 3268980"/>
                      <a:gd name="connsiteX30" fmla="*/ 445954 w 6903720"/>
                      <a:gd name="connsiteY30" fmla="*/ 3268980 h 3268980"/>
                      <a:gd name="connsiteX31" fmla="*/ 0 w 6903720"/>
                      <a:gd name="connsiteY31" fmla="*/ 2823026 h 3268980"/>
                      <a:gd name="connsiteX32" fmla="*/ 0 w 6903720"/>
                      <a:gd name="connsiteY32" fmla="*/ 2204987 h 3268980"/>
                      <a:gd name="connsiteX33" fmla="*/ 0 w 6903720"/>
                      <a:gd name="connsiteY33" fmla="*/ 1682031 h 3268980"/>
                      <a:gd name="connsiteX34" fmla="*/ 0 w 6903720"/>
                      <a:gd name="connsiteY34" fmla="*/ 1135305 h 3268980"/>
                      <a:gd name="connsiteX35" fmla="*/ 0 w 6903720"/>
                      <a:gd name="connsiteY35" fmla="*/ 445954 h 3268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6903720" h="3268980" extrusionOk="0">
                        <a:moveTo>
                          <a:pt x="0" y="445954"/>
                        </a:moveTo>
                        <a:cubicBezTo>
                          <a:pt x="-32018" y="179911"/>
                          <a:pt x="183979" y="5885"/>
                          <a:pt x="445954" y="0"/>
                        </a:cubicBezTo>
                        <a:cubicBezTo>
                          <a:pt x="648465" y="-8516"/>
                          <a:pt x="801282" y="592"/>
                          <a:pt x="1112719" y="0"/>
                        </a:cubicBezTo>
                        <a:cubicBezTo>
                          <a:pt x="1424157" y="-592"/>
                          <a:pt x="1394485" y="36549"/>
                          <a:pt x="1599129" y="0"/>
                        </a:cubicBezTo>
                        <a:cubicBezTo>
                          <a:pt x="1803773" y="-36549"/>
                          <a:pt x="1887334" y="4148"/>
                          <a:pt x="2025421" y="0"/>
                        </a:cubicBezTo>
                        <a:cubicBezTo>
                          <a:pt x="2163508" y="-4148"/>
                          <a:pt x="2337459" y="71423"/>
                          <a:pt x="2632067" y="0"/>
                        </a:cubicBezTo>
                        <a:cubicBezTo>
                          <a:pt x="2926675" y="-71423"/>
                          <a:pt x="2897157" y="50014"/>
                          <a:pt x="3118478" y="0"/>
                        </a:cubicBezTo>
                        <a:cubicBezTo>
                          <a:pt x="3339799" y="-50014"/>
                          <a:pt x="3595118" y="31488"/>
                          <a:pt x="3785242" y="0"/>
                        </a:cubicBezTo>
                        <a:cubicBezTo>
                          <a:pt x="3975366" y="-31488"/>
                          <a:pt x="4061036" y="45199"/>
                          <a:pt x="4211534" y="0"/>
                        </a:cubicBezTo>
                        <a:cubicBezTo>
                          <a:pt x="4362032" y="-45199"/>
                          <a:pt x="4737622" y="43729"/>
                          <a:pt x="4878299" y="0"/>
                        </a:cubicBezTo>
                        <a:cubicBezTo>
                          <a:pt x="5018976" y="-43729"/>
                          <a:pt x="5092609" y="38566"/>
                          <a:pt x="5244473" y="0"/>
                        </a:cubicBezTo>
                        <a:cubicBezTo>
                          <a:pt x="5396337" y="-38566"/>
                          <a:pt x="5603015" y="62218"/>
                          <a:pt x="5791001" y="0"/>
                        </a:cubicBezTo>
                        <a:cubicBezTo>
                          <a:pt x="5978987" y="-62218"/>
                          <a:pt x="6319419" y="61097"/>
                          <a:pt x="6457766" y="0"/>
                        </a:cubicBezTo>
                        <a:cubicBezTo>
                          <a:pt x="6752615" y="-47980"/>
                          <a:pt x="6957808" y="164784"/>
                          <a:pt x="6903720" y="445954"/>
                        </a:cubicBezTo>
                        <a:cubicBezTo>
                          <a:pt x="6904819" y="637484"/>
                          <a:pt x="6887460" y="743146"/>
                          <a:pt x="6903720" y="1040222"/>
                        </a:cubicBezTo>
                        <a:cubicBezTo>
                          <a:pt x="6919980" y="1337298"/>
                          <a:pt x="6890670" y="1326156"/>
                          <a:pt x="6903720" y="1586949"/>
                        </a:cubicBezTo>
                        <a:cubicBezTo>
                          <a:pt x="6916770" y="1847742"/>
                          <a:pt x="6847784" y="2018470"/>
                          <a:pt x="6903720" y="2181217"/>
                        </a:cubicBezTo>
                        <a:cubicBezTo>
                          <a:pt x="6959656" y="2343964"/>
                          <a:pt x="6834253" y="2671832"/>
                          <a:pt x="6903720" y="2823026"/>
                        </a:cubicBezTo>
                        <a:cubicBezTo>
                          <a:pt x="6888921" y="3024801"/>
                          <a:pt x="6718233" y="3266101"/>
                          <a:pt x="6457766" y="3268980"/>
                        </a:cubicBezTo>
                        <a:cubicBezTo>
                          <a:pt x="6306746" y="3280001"/>
                          <a:pt x="6210382" y="3260281"/>
                          <a:pt x="6091592" y="3268980"/>
                        </a:cubicBezTo>
                        <a:cubicBezTo>
                          <a:pt x="5972802" y="3277679"/>
                          <a:pt x="5579944" y="3264260"/>
                          <a:pt x="5424827" y="3268980"/>
                        </a:cubicBezTo>
                        <a:cubicBezTo>
                          <a:pt x="5269710" y="3273700"/>
                          <a:pt x="5018389" y="3243132"/>
                          <a:pt x="4878299" y="3268980"/>
                        </a:cubicBezTo>
                        <a:cubicBezTo>
                          <a:pt x="4738209" y="3294828"/>
                          <a:pt x="4557963" y="3256012"/>
                          <a:pt x="4452007" y="3268980"/>
                        </a:cubicBezTo>
                        <a:cubicBezTo>
                          <a:pt x="4346051" y="3281948"/>
                          <a:pt x="4134156" y="3232566"/>
                          <a:pt x="3905479" y="3268980"/>
                        </a:cubicBezTo>
                        <a:cubicBezTo>
                          <a:pt x="3676802" y="3305394"/>
                          <a:pt x="3695219" y="3266533"/>
                          <a:pt x="3539305" y="3268980"/>
                        </a:cubicBezTo>
                        <a:cubicBezTo>
                          <a:pt x="3383391" y="3271427"/>
                          <a:pt x="3251339" y="3268816"/>
                          <a:pt x="3173131" y="3268980"/>
                        </a:cubicBezTo>
                        <a:cubicBezTo>
                          <a:pt x="3094923" y="3269144"/>
                          <a:pt x="2791342" y="3235178"/>
                          <a:pt x="2626602" y="3268980"/>
                        </a:cubicBezTo>
                        <a:cubicBezTo>
                          <a:pt x="2461862" y="3302782"/>
                          <a:pt x="2402497" y="3227202"/>
                          <a:pt x="2200310" y="3268980"/>
                        </a:cubicBezTo>
                        <a:cubicBezTo>
                          <a:pt x="1998123" y="3310758"/>
                          <a:pt x="1755437" y="3258758"/>
                          <a:pt x="1593664" y="3268980"/>
                        </a:cubicBezTo>
                        <a:cubicBezTo>
                          <a:pt x="1431891" y="3279202"/>
                          <a:pt x="1256145" y="3219001"/>
                          <a:pt x="1167371" y="3268980"/>
                        </a:cubicBezTo>
                        <a:cubicBezTo>
                          <a:pt x="1078597" y="3318959"/>
                          <a:pt x="664726" y="3208493"/>
                          <a:pt x="445954" y="3268980"/>
                        </a:cubicBezTo>
                        <a:cubicBezTo>
                          <a:pt x="190122" y="3278635"/>
                          <a:pt x="-22405" y="3117267"/>
                          <a:pt x="0" y="2823026"/>
                        </a:cubicBezTo>
                        <a:cubicBezTo>
                          <a:pt x="-44325" y="2681917"/>
                          <a:pt x="38395" y="2380560"/>
                          <a:pt x="0" y="2204987"/>
                        </a:cubicBezTo>
                        <a:cubicBezTo>
                          <a:pt x="-38395" y="2029414"/>
                          <a:pt x="35129" y="1840233"/>
                          <a:pt x="0" y="1682031"/>
                        </a:cubicBezTo>
                        <a:cubicBezTo>
                          <a:pt x="-35129" y="1523829"/>
                          <a:pt x="54825" y="1263011"/>
                          <a:pt x="0" y="1135305"/>
                        </a:cubicBezTo>
                        <a:cubicBezTo>
                          <a:pt x="-54825" y="1007599"/>
                          <a:pt x="80706" y="691508"/>
                          <a:pt x="0" y="44595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62EE0B9-D216-E710-5301-41AFC7644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197" y="7588903"/>
            <a:ext cx="1707299" cy="1665860"/>
          </a:xfrm>
          <a:prstGeom prst="rect">
            <a:avLst/>
          </a:prstGeom>
        </p:spPr>
      </p:pic>
      <p:pic>
        <p:nvPicPr>
          <p:cNvPr id="39" name="Picture 2" descr="Configuration, control, engine, rule, setting, settings, tools icon - Download on Iconfinder">
            <a:extLst>
              <a:ext uri="{FF2B5EF4-FFF2-40B4-BE49-F238E27FC236}">
                <a16:creationId xmlns:a16="http://schemas.microsoft.com/office/drawing/2014/main" id="{59503E4F-1410-9AE8-6E2A-8AF622DD8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673" y="5682795"/>
            <a:ext cx="2276844" cy="131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Growing Gears Icon 3195955 Vector Art at Vecteezy">
            <a:extLst>
              <a:ext uri="{FF2B5EF4-FFF2-40B4-BE49-F238E27FC236}">
                <a16:creationId xmlns:a16="http://schemas.microsoft.com/office/drawing/2014/main" id="{B9B994F7-EDFF-E0BC-22A4-54DE2F1AA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359096" y="3918712"/>
            <a:ext cx="1033832" cy="123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4456B32-6BEE-281D-E1F3-A30D3EB6D6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6705" y="2524472"/>
            <a:ext cx="1750998" cy="1729179"/>
          </a:xfrm>
          <a:prstGeom prst="rect">
            <a:avLst/>
          </a:prstGeom>
        </p:spPr>
      </p:pic>
      <p:sp>
        <p:nvSpPr>
          <p:cNvPr id="42" name="Rectangle: Rounded Corners 38">
            <a:extLst>
              <a:ext uri="{FF2B5EF4-FFF2-40B4-BE49-F238E27FC236}">
                <a16:creationId xmlns:a16="http://schemas.microsoft.com/office/drawing/2014/main" id="{9B3FE2D8-5CD5-88C8-A185-5C7139AD470D}"/>
              </a:ext>
            </a:extLst>
          </p:cNvPr>
          <p:cNvSpPr/>
          <p:nvPr/>
        </p:nvSpPr>
        <p:spPr>
          <a:xfrm>
            <a:off x="1580593" y="2449697"/>
            <a:ext cx="1921790" cy="1898542"/>
          </a:xfrm>
          <a:prstGeom prst="roundRect">
            <a:avLst>
              <a:gd name="adj" fmla="val 3290"/>
            </a:avLst>
          </a:prstGeom>
          <a:solidFill>
            <a:schemeClr val="bg1">
              <a:lumMod val="95000"/>
              <a:alpha val="85000"/>
            </a:scheme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glow rad="63500">
              <a:srgbClr val="E7E6E6">
                <a:lumMod val="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701BC31-4875-B740-3411-D2E171E796AD}"/>
              </a:ext>
            </a:extLst>
          </p:cNvPr>
          <p:cNvSpPr txBox="1"/>
          <p:nvPr/>
        </p:nvSpPr>
        <p:spPr>
          <a:xfrm>
            <a:off x="1571309" y="3189006"/>
            <a:ext cx="1921790" cy="400110"/>
          </a:xfrm>
          <a:prstGeom prst="rect">
            <a:avLst/>
          </a:prstGeom>
          <a:noFill/>
          <a:effectLst>
            <a:outerShdw blurRad="50800" dist="38100" dir="5400000" algn="t" rotWithShape="0">
              <a:srgbClr val="A5A5A5">
                <a:lumMod val="50000"/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B4444"/>
                </a:solidFill>
                <a:effectLst/>
                <a:uLnTx/>
                <a:uFillTx/>
              </a:rPr>
              <a:t>Actual World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1B4444"/>
              </a:solidFill>
              <a:effectLst/>
              <a:uLnTx/>
              <a:uFillTx/>
            </a:endParaRPr>
          </a:p>
        </p:txBody>
      </p:sp>
      <p:sp>
        <p:nvSpPr>
          <p:cNvPr id="44" name="Rectangle: Rounded Corners 34">
            <a:extLst>
              <a:ext uri="{FF2B5EF4-FFF2-40B4-BE49-F238E27FC236}">
                <a16:creationId xmlns:a16="http://schemas.microsoft.com/office/drawing/2014/main" id="{C2F4EF1C-EAAA-D159-2FD1-EC20B2A19457}"/>
              </a:ext>
            </a:extLst>
          </p:cNvPr>
          <p:cNvSpPr/>
          <p:nvPr/>
        </p:nvSpPr>
        <p:spPr>
          <a:xfrm>
            <a:off x="5724577" y="2396642"/>
            <a:ext cx="2299322" cy="993720"/>
          </a:xfrm>
          <a:prstGeom prst="roundRect">
            <a:avLst>
              <a:gd name="adj" fmla="val 3290"/>
            </a:avLst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glow rad="63500">
              <a:srgbClr val="70AD47">
                <a:lumMod val="60000"/>
                <a:lumOff val="40000"/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: Rounded Corners 33">
            <a:extLst>
              <a:ext uri="{FF2B5EF4-FFF2-40B4-BE49-F238E27FC236}">
                <a16:creationId xmlns:a16="http://schemas.microsoft.com/office/drawing/2014/main" id="{2B148318-F9FE-4C0A-059A-EEC66073B874}"/>
              </a:ext>
            </a:extLst>
          </p:cNvPr>
          <p:cNvSpPr/>
          <p:nvPr/>
        </p:nvSpPr>
        <p:spPr>
          <a:xfrm>
            <a:off x="5707673" y="5682795"/>
            <a:ext cx="2316226" cy="1319482"/>
          </a:xfrm>
          <a:prstGeom prst="roundRect">
            <a:avLst>
              <a:gd name="adj" fmla="val 3290"/>
            </a:avLst>
          </a:prstGeom>
          <a:solidFill>
            <a:srgbClr val="FCE5CD">
              <a:alpha val="94000"/>
            </a:srgb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glow rad="63500">
              <a:srgbClr val="4472C4">
                <a:lumMod val="60000"/>
                <a:lumOff val="40000"/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C57159B-0503-7FF8-1370-D8EC9EC596EA}"/>
              </a:ext>
            </a:extLst>
          </p:cNvPr>
          <p:cNvCxnSpPr>
            <a:cxnSpLocks/>
            <a:stCxn id="44" idx="2"/>
            <a:endCxn id="51" idx="0"/>
          </p:cNvCxnSpPr>
          <p:nvPr/>
        </p:nvCxnSpPr>
        <p:spPr>
          <a:xfrm>
            <a:off x="6874238" y="3390362"/>
            <a:ext cx="0" cy="54509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E6D855A-F5BC-0765-9873-591326CF8C4B}"/>
              </a:ext>
            </a:extLst>
          </p:cNvPr>
          <p:cNvSpPr txBox="1"/>
          <p:nvPr/>
        </p:nvSpPr>
        <p:spPr>
          <a:xfrm>
            <a:off x="5893330" y="2422324"/>
            <a:ext cx="1961816" cy="938719"/>
          </a:xfrm>
          <a:prstGeom prst="rect">
            <a:avLst/>
          </a:prstGeom>
          <a:noFill/>
          <a:effectLst>
            <a:outerShdw blurRad="50800" dist="38100" dir="5400000" algn="t" rotWithShape="0">
              <a:srgbClr val="A5A5A5">
                <a:lumMod val="50000"/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Observer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/>
              <a:t>Registers changes 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/>
              <a:t>Finds mismatches</a:t>
            </a:r>
            <a:endParaRPr kumimoji="0" lang="en-US" sz="9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378AAD03-9B37-00E6-50AC-E2370CDDB8F3}"/>
              </a:ext>
            </a:extLst>
          </p:cNvPr>
          <p:cNvCxnSpPr>
            <a:cxnSpLocks/>
            <a:stCxn id="54" idx="3"/>
            <a:endCxn id="45" idx="3"/>
          </p:cNvCxnSpPr>
          <p:nvPr/>
        </p:nvCxnSpPr>
        <p:spPr>
          <a:xfrm flipV="1">
            <a:off x="8023899" y="6342536"/>
            <a:ext cx="12700" cy="2077663"/>
          </a:xfrm>
          <a:prstGeom prst="bentConnector3">
            <a:avLst>
              <a:gd name="adj1" fmla="val 2941945"/>
            </a:avLst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CE506AC-0A16-8144-D478-7E6D1FBE9549}"/>
              </a:ext>
            </a:extLst>
          </p:cNvPr>
          <p:cNvSpPr txBox="1"/>
          <p:nvPr/>
        </p:nvSpPr>
        <p:spPr>
          <a:xfrm>
            <a:off x="5311441" y="1859676"/>
            <a:ext cx="3293896" cy="338554"/>
          </a:xfrm>
          <a:prstGeom prst="rect">
            <a:avLst/>
          </a:prstGeom>
          <a:noFill/>
          <a:effectLst>
            <a:outerShdw blurRad="50800" dist="38100" dir="5400000" algn="t" rotWithShape="0">
              <a:srgbClr val="A5A5A5">
                <a:lumMod val="50000"/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Explorer 1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0" name="Rectangle: Rounded Corners 29">
            <a:extLst>
              <a:ext uri="{FF2B5EF4-FFF2-40B4-BE49-F238E27FC236}">
                <a16:creationId xmlns:a16="http://schemas.microsoft.com/office/drawing/2014/main" id="{5B678527-AB3A-4718-B99A-8FEEE31F18C5}"/>
              </a:ext>
            </a:extLst>
          </p:cNvPr>
          <p:cNvSpPr/>
          <p:nvPr/>
        </p:nvSpPr>
        <p:spPr>
          <a:xfrm>
            <a:off x="1516567" y="2396642"/>
            <a:ext cx="2045776" cy="2004651"/>
          </a:xfrm>
          <a:prstGeom prst="roundRect">
            <a:avLst>
              <a:gd name="adj" fmla="val 3098"/>
            </a:avLst>
          </a:prstGeom>
          <a:noFill/>
          <a:ln w="12700" cap="flat" cmpd="sng" algn="ctr">
            <a:solidFill>
              <a:srgbClr val="1B4444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903720"/>
                      <a:gd name="connsiteY0" fmla="*/ 445954 h 3268980"/>
                      <a:gd name="connsiteX1" fmla="*/ 445954 w 6903720"/>
                      <a:gd name="connsiteY1" fmla="*/ 0 h 3268980"/>
                      <a:gd name="connsiteX2" fmla="*/ 1112719 w 6903720"/>
                      <a:gd name="connsiteY2" fmla="*/ 0 h 3268980"/>
                      <a:gd name="connsiteX3" fmla="*/ 1599129 w 6903720"/>
                      <a:gd name="connsiteY3" fmla="*/ 0 h 3268980"/>
                      <a:gd name="connsiteX4" fmla="*/ 2025421 w 6903720"/>
                      <a:gd name="connsiteY4" fmla="*/ 0 h 3268980"/>
                      <a:gd name="connsiteX5" fmla="*/ 2632067 w 6903720"/>
                      <a:gd name="connsiteY5" fmla="*/ 0 h 3268980"/>
                      <a:gd name="connsiteX6" fmla="*/ 3118478 w 6903720"/>
                      <a:gd name="connsiteY6" fmla="*/ 0 h 3268980"/>
                      <a:gd name="connsiteX7" fmla="*/ 3785242 w 6903720"/>
                      <a:gd name="connsiteY7" fmla="*/ 0 h 3268980"/>
                      <a:gd name="connsiteX8" fmla="*/ 4211534 w 6903720"/>
                      <a:gd name="connsiteY8" fmla="*/ 0 h 3268980"/>
                      <a:gd name="connsiteX9" fmla="*/ 4878299 w 6903720"/>
                      <a:gd name="connsiteY9" fmla="*/ 0 h 3268980"/>
                      <a:gd name="connsiteX10" fmla="*/ 5244473 w 6903720"/>
                      <a:gd name="connsiteY10" fmla="*/ 0 h 3268980"/>
                      <a:gd name="connsiteX11" fmla="*/ 5791001 w 6903720"/>
                      <a:gd name="connsiteY11" fmla="*/ 0 h 3268980"/>
                      <a:gd name="connsiteX12" fmla="*/ 6457766 w 6903720"/>
                      <a:gd name="connsiteY12" fmla="*/ 0 h 3268980"/>
                      <a:gd name="connsiteX13" fmla="*/ 6903720 w 6903720"/>
                      <a:gd name="connsiteY13" fmla="*/ 445954 h 3268980"/>
                      <a:gd name="connsiteX14" fmla="*/ 6903720 w 6903720"/>
                      <a:gd name="connsiteY14" fmla="*/ 1040222 h 3268980"/>
                      <a:gd name="connsiteX15" fmla="*/ 6903720 w 6903720"/>
                      <a:gd name="connsiteY15" fmla="*/ 1586949 h 3268980"/>
                      <a:gd name="connsiteX16" fmla="*/ 6903720 w 6903720"/>
                      <a:gd name="connsiteY16" fmla="*/ 2181217 h 3268980"/>
                      <a:gd name="connsiteX17" fmla="*/ 6903720 w 6903720"/>
                      <a:gd name="connsiteY17" fmla="*/ 2823026 h 3268980"/>
                      <a:gd name="connsiteX18" fmla="*/ 6457766 w 6903720"/>
                      <a:gd name="connsiteY18" fmla="*/ 3268980 h 3268980"/>
                      <a:gd name="connsiteX19" fmla="*/ 6091592 w 6903720"/>
                      <a:gd name="connsiteY19" fmla="*/ 3268980 h 3268980"/>
                      <a:gd name="connsiteX20" fmla="*/ 5424827 w 6903720"/>
                      <a:gd name="connsiteY20" fmla="*/ 3268980 h 3268980"/>
                      <a:gd name="connsiteX21" fmla="*/ 4878299 w 6903720"/>
                      <a:gd name="connsiteY21" fmla="*/ 3268980 h 3268980"/>
                      <a:gd name="connsiteX22" fmla="*/ 4452007 w 6903720"/>
                      <a:gd name="connsiteY22" fmla="*/ 3268980 h 3268980"/>
                      <a:gd name="connsiteX23" fmla="*/ 3905479 w 6903720"/>
                      <a:gd name="connsiteY23" fmla="*/ 3268980 h 3268980"/>
                      <a:gd name="connsiteX24" fmla="*/ 3539305 w 6903720"/>
                      <a:gd name="connsiteY24" fmla="*/ 3268980 h 3268980"/>
                      <a:gd name="connsiteX25" fmla="*/ 3173131 w 6903720"/>
                      <a:gd name="connsiteY25" fmla="*/ 3268980 h 3268980"/>
                      <a:gd name="connsiteX26" fmla="*/ 2626602 w 6903720"/>
                      <a:gd name="connsiteY26" fmla="*/ 3268980 h 3268980"/>
                      <a:gd name="connsiteX27" fmla="*/ 2200310 w 6903720"/>
                      <a:gd name="connsiteY27" fmla="*/ 3268980 h 3268980"/>
                      <a:gd name="connsiteX28" fmla="*/ 1593664 w 6903720"/>
                      <a:gd name="connsiteY28" fmla="*/ 3268980 h 3268980"/>
                      <a:gd name="connsiteX29" fmla="*/ 1167371 w 6903720"/>
                      <a:gd name="connsiteY29" fmla="*/ 3268980 h 3268980"/>
                      <a:gd name="connsiteX30" fmla="*/ 445954 w 6903720"/>
                      <a:gd name="connsiteY30" fmla="*/ 3268980 h 3268980"/>
                      <a:gd name="connsiteX31" fmla="*/ 0 w 6903720"/>
                      <a:gd name="connsiteY31" fmla="*/ 2823026 h 3268980"/>
                      <a:gd name="connsiteX32" fmla="*/ 0 w 6903720"/>
                      <a:gd name="connsiteY32" fmla="*/ 2204987 h 3268980"/>
                      <a:gd name="connsiteX33" fmla="*/ 0 w 6903720"/>
                      <a:gd name="connsiteY33" fmla="*/ 1682031 h 3268980"/>
                      <a:gd name="connsiteX34" fmla="*/ 0 w 6903720"/>
                      <a:gd name="connsiteY34" fmla="*/ 1135305 h 3268980"/>
                      <a:gd name="connsiteX35" fmla="*/ 0 w 6903720"/>
                      <a:gd name="connsiteY35" fmla="*/ 445954 h 3268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6903720" h="3268980" extrusionOk="0">
                        <a:moveTo>
                          <a:pt x="0" y="445954"/>
                        </a:moveTo>
                        <a:cubicBezTo>
                          <a:pt x="-32018" y="179911"/>
                          <a:pt x="183979" y="5885"/>
                          <a:pt x="445954" y="0"/>
                        </a:cubicBezTo>
                        <a:cubicBezTo>
                          <a:pt x="648465" y="-8516"/>
                          <a:pt x="801282" y="592"/>
                          <a:pt x="1112719" y="0"/>
                        </a:cubicBezTo>
                        <a:cubicBezTo>
                          <a:pt x="1424157" y="-592"/>
                          <a:pt x="1394485" y="36549"/>
                          <a:pt x="1599129" y="0"/>
                        </a:cubicBezTo>
                        <a:cubicBezTo>
                          <a:pt x="1803773" y="-36549"/>
                          <a:pt x="1887334" y="4148"/>
                          <a:pt x="2025421" y="0"/>
                        </a:cubicBezTo>
                        <a:cubicBezTo>
                          <a:pt x="2163508" y="-4148"/>
                          <a:pt x="2337459" y="71423"/>
                          <a:pt x="2632067" y="0"/>
                        </a:cubicBezTo>
                        <a:cubicBezTo>
                          <a:pt x="2926675" y="-71423"/>
                          <a:pt x="2897157" y="50014"/>
                          <a:pt x="3118478" y="0"/>
                        </a:cubicBezTo>
                        <a:cubicBezTo>
                          <a:pt x="3339799" y="-50014"/>
                          <a:pt x="3595118" y="31488"/>
                          <a:pt x="3785242" y="0"/>
                        </a:cubicBezTo>
                        <a:cubicBezTo>
                          <a:pt x="3975366" y="-31488"/>
                          <a:pt x="4061036" y="45199"/>
                          <a:pt x="4211534" y="0"/>
                        </a:cubicBezTo>
                        <a:cubicBezTo>
                          <a:pt x="4362032" y="-45199"/>
                          <a:pt x="4737622" y="43729"/>
                          <a:pt x="4878299" y="0"/>
                        </a:cubicBezTo>
                        <a:cubicBezTo>
                          <a:pt x="5018976" y="-43729"/>
                          <a:pt x="5092609" y="38566"/>
                          <a:pt x="5244473" y="0"/>
                        </a:cubicBezTo>
                        <a:cubicBezTo>
                          <a:pt x="5396337" y="-38566"/>
                          <a:pt x="5603015" y="62218"/>
                          <a:pt x="5791001" y="0"/>
                        </a:cubicBezTo>
                        <a:cubicBezTo>
                          <a:pt x="5978987" y="-62218"/>
                          <a:pt x="6319419" y="61097"/>
                          <a:pt x="6457766" y="0"/>
                        </a:cubicBezTo>
                        <a:cubicBezTo>
                          <a:pt x="6752615" y="-47980"/>
                          <a:pt x="6957808" y="164784"/>
                          <a:pt x="6903720" y="445954"/>
                        </a:cubicBezTo>
                        <a:cubicBezTo>
                          <a:pt x="6904819" y="637484"/>
                          <a:pt x="6887460" y="743146"/>
                          <a:pt x="6903720" y="1040222"/>
                        </a:cubicBezTo>
                        <a:cubicBezTo>
                          <a:pt x="6919980" y="1337298"/>
                          <a:pt x="6890670" y="1326156"/>
                          <a:pt x="6903720" y="1586949"/>
                        </a:cubicBezTo>
                        <a:cubicBezTo>
                          <a:pt x="6916770" y="1847742"/>
                          <a:pt x="6847784" y="2018470"/>
                          <a:pt x="6903720" y="2181217"/>
                        </a:cubicBezTo>
                        <a:cubicBezTo>
                          <a:pt x="6959656" y="2343964"/>
                          <a:pt x="6834253" y="2671832"/>
                          <a:pt x="6903720" y="2823026"/>
                        </a:cubicBezTo>
                        <a:cubicBezTo>
                          <a:pt x="6888921" y="3024801"/>
                          <a:pt x="6718233" y="3266101"/>
                          <a:pt x="6457766" y="3268980"/>
                        </a:cubicBezTo>
                        <a:cubicBezTo>
                          <a:pt x="6306746" y="3280001"/>
                          <a:pt x="6210382" y="3260281"/>
                          <a:pt x="6091592" y="3268980"/>
                        </a:cubicBezTo>
                        <a:cubicBezTo>
                          <a:pt x="5972802" y="3277679"/>
                          <a:pt x="5579944" y="3264260"/>
                          <a:pt x="5424827" y="3268980"/>
                        </a:cubicBezTo>
                        <a:cubicBezTo>
                          <a:pt x="5269710" y="3273700"/>
                          <a:pt x="5018389" y="3243132"/>
                          <a:pt x="4878299" y="3268980"/>
                        </a:cubicBezTo>
                        <a:cubicBezTo>
                          <a:pt x="4738209" y="3294828"/>
                          <a:pt x="4557963" y="3256012"/>
                          <a:pt x="4452007" y="3268980"/>
                        </a:cubicBezTo>
                        <a:cubicBezTo>
                          <a:pt x="4346051" y="3281948"/>
                          <a:pt x="4134156" y="3232566"/>
                          <a:pt x="3905479" y="3268980"/>
                        </a:cubicBezTo>
                        <a:cubicBezTo>
                          <a:pt x="3676802" y="3305394"/>
                          <a:pt x="3695219" y="3266533"/>
                          <a:pt x="3539305" y="3268980"/>
                        </a:cubicBezTo>
                        <a:cubicBezTo>
                          <a:pt x="3383391" y="3271427"/>
                          <a:pt x="3251339" y="3268816"/>
                          <a:pt x="3173131" y="3268980"/>
                        </a:cubicBezTo>
                        <a:cubicBezTo>
                          <a:pt x="3094923" y="3269144"/>
                          <a:pt x="2791342" y="3235178"/>
                          <a:pt x="2626602" y="3268980"/>
                        </a:cubicBezTo>
                        <a:cubicBezTo>
                          <a:pt x="2461862" y="3302782"/>
                          <a:pt x="2402497" y="3227202"/>
                          <a:pt x="2200310" y="3268980"/>
                        </a:cubicBezTo>
                        <a:cubicBezTo>
                          <a:pt x="1998123" y="3310758"/>
                          <a:pt x="1755437" y="3258758"/>
                          <a:pt x="1593664" y="3268980"/>
                        </a:cubicBezTo>
                        <a:cubicBezTo>
                          <a:pt x="1431891" y="3279202"/>
                          <a:pt x="1256145" y="3219001"/>
                          <a:pt x="1167371" y="3268980"/>
                        </a:cubicBezTo>
                        <a:cubicBezTo>
                          <a:pt x="1078597" y="3318959"/>
                          <a:pt x="664726" y="3208493"/>
                          <a:pt x="445954" y="3268980"/>
                        </a:cubicBezTo>
                        <a:cubicBezTo>
                          <a:pt x="190122" y="3278635"/>
                          <a:pt x="-22405" y="3117267"/>
                          <a:pt x="0" y="2823026"/>
                        </a:cubicBezTo>
                        <a:cubicBezTo>
                          <a:pt x="-44325" y="2681917"/>
                          <a:pt x="38395" y="2380560"/>
                          <a:pt x="0" y="2204987"/>
                        </a:cubicBezTo>
                        <a:cubicBezTo>
                          <a:pt x="-38395" y="2029414"/>
                          <a:pt x="35129" y="1840233"/>
                          <a:pt x="0" y="1682031"/>
                        </a:cubicBezTo>
                        <a:cubicBezTo>
                          <a:pt x="-35129" y="1523829"/>
                          <a:pt x="54825" y="1263011"/>
                          <a:pt x="0" y="1135305"/>
                        </a:cubicBezTo>
                        <a:cubicBezTo>
                          <a:pt x="-54825" y="1007599"/>
                          <a:pt x="80706" y="691508"/>
                          <a:pt x="0" y="44595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: Rounded Corners 34">
            <a:extLst>
              <a:ext uri="{FF2B5EF4-FFF2-40B4-BE49-F238E27FC236}">
                <a16:creationId xmlns:a16="http://schemas.microsoft.com/office/drawing/2014/main" id="{22E9E57D-0A92-FD4E-EA31-155F9D2E86AD}"/>
              </a:ext>
            </a:extLst>
          </p:cNvPr>
          <p:cNvSpPr/>
          <p:nvPr/>
        </p:nvSpPr>
        <p:spPr>
          <a:xfrm>
            <a:off x="5724577" y="3935456"/>
            <a:ext cx="2299322" cy="1202245"/>
          </a:xfrm>
          <a:prstGeom prst="roundRect">
            <a:avLst>
              <a:gd name="adj" fmla="val 3290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glow rad="63500">
              <a:srgbClr val="70AD47">
                <a:lumMod val="60000"/>
                <a:lumOff val="40000"/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059E02C-36FF-DFE9-61A9-86E1C7D2E593}"/>
              </a:ext>
            </a:extLst>
          </p:cNvPr>
          <p:cNvSpPr txBox="1"/>
          <p:nvPr/>
        </p:nvSpPr>
        <p:spPr>
          <a:xfrm>
            <a:off x="6228231" y="3970499"/>
            <a:ext cx="1388959" cy="1154162"/>
          </a:xfrm>
          <a:prstGeom prst="rect">
            <a:avLst/>
          </a:prstGeom>
          <a:noFill/>
          <a:effectLst>
            <a:outerShdw blurRad="50800" dist="38100" dir="5400000" algn="t" rotWithShape="0">
              <a:srgbClr val="A5A5A5">
                <a:lumMod val="50000"/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Rule Engine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Creation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/>
              <a:t>Revision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Choice</a:t>
            </a:r>
            <a:endParaRPr kumimoji="0" lang="en-US" sz="9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0930147-2583-425D-903C-C260A35E9934}"/>
                  </a:ext>
                </a:extLst>
              </p:cNvPr>
              <p:cNvSpPr txBox="1"/>
              <p:nvPr/>
            </p:nvSpPr>
            <p:spPr>
              <a:xfrm>
                <a:off x="6141400" y="5711585"/>
                <a:ext cx="1701046" cy="1538883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srgbClr val="A5A5A5">
                    <a:lumMod val="50000"/>
                    <a:alpha val="40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Planner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160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Score incr.</a:t>
                </a:r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kern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kern="0" dirty="0" smtClean="0">
                            <a:latin typeface="Cambria Math" panose="02040503050406030204" pitchFamily="18" charset="0"/>
                          </a:rPr>
                          <m:t>min</m:t>
                        </m:r>
                        <m:r>
                          <a:rPr lang="en-US" sz="1600" b="0" kern="0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600" b="0" kern="0" dirty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kern="0" dirty="0" smtClean="0">
                            <a:latin typeface="Cambria Math" panose="02040503050406030204" pitchFamily="18" charset="0"/>
                          </a:rPr>
                          <m:t>w</m:t>
                        </m:r>
                      </m:sub>
                    </m:sSub>
                    <m:r>
                      <a:rPr lang="en-US" sz="1600" b="0" kern="0" dirty="0" smtClean="0">
                        <a:latin typeface="Cambria Math" panose="02040503050406030204" pitchFamily="18" charset="0"/>
                      </a:rPr>
                      <m:t>)&lt;1</m:t>
                    </m:r>
                  </m:oMath>
                </a14:m>
                <a:endParaRPr lang="en-US" sz="1600" b="0" kern="0" dirty="0"/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sz="1600" kern="0" dirty="0"/>
                  <a:t>Babbling</a:t>
                </a:r>
                <a:endParaRPr lang="en-US" sz="1600" b="0" kern="0" dirty="0"/>
              </a:p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sz="1600" kern="0" dirty="0"/>
              </a:p>
              <a:p>
                <a:pPr marR="0" lvl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en-US" sz="9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0930147-2583-425D-903C-C260A35E9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400" y="5711585"/>
                <a:ext cx="1701046" cy="15388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5400000" algn="t" rotWithShape="0">
                  <a:srgbClr val="A5A5A5">
                    <a:lumMod val="50000"/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: Rounded Corners 33">
            <a:extLst>
              <a:ext uri="{FF2B5EF4-FFF2-40B4-BE49-F238E27FC236}">
                <a16:creationId xmlns:a16="http://schemas.microsoft.com/office/drawing/2014/main" id="{13BF03C8-15C3-0371-588A-BE835BF45A55}"/>
              </a:ext>
            </a:extLst>
          </p:cNvPr>
          <p:cNvSpPr/>
          <p:nvPr/>
        </p:nvSpPr>
        <p:spPr>
          <a:xfrm>
            <a:off x="5707673" y="7545688"/>
            <a:ext cx="2316226" cy="1749021"/>
          </a:xfrm>
          <a:prstGeom prst="roundRect">
            <a:avLst>
              <a:gd name="adj" fmla="val 3290"/>
            </a:avLst>
          </a:prstGeom>
          <a:solidFill>
            <a:srgbClr val="D9D2E9">
              <a:alpha val="85000"/>
            </a:srgb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glow rad="63500">
              <a:srgbClr val="4472C4">
                <a:lumMod val="60000"/>
                <a:lumOff val="40000"/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6AC3C71-0C03-554D-A048-691806107866}"/>
                  </a:ext>
                </a:extLst>
              </p:cNvPr>
              <p:cNvSpPr txBox="1"/>
              <p:nvPr/>
            </p:nvSpPr>
            <p:spPr>
              <a:xfrm>
                <a:off x="5909047" y="7755306"/>
                <a:ext cx="2038346" cy="1538883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srgbClr val="A5A5A5">
                    <a:lumMod val="50000"/>
                    <a:alpha val="40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Predictor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600" b="0" kern="0" dirty="0"/>
                  <a:t>Calcs </a:t>
                </a:r>
                <a14:m>
                  <m:oMath xmlns:m="http://schemas.openxmlformats.org/officeDocument/2006/math">
                    <m:r>
                      <a:rPr lang="en-US" sz="1600" b="0" i="1" kern="0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1600" b="0" kern="0" dirty="0"/>
                  <a:t>-match</a:t>
                </a:r>
              </a:p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600" kern="0" dirty="0"/>
                  <a:t>Creates Imaginary Worlds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en-US" sz="1600" kern="0" dirty="0"/>
                  <a:t>Makes Predictions</a:t>
                </a:r>
              </a:p>
              <a:p>
                <a:pPr marR="0" lvl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en-US" sz="9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6AC3C71-0C03-554D-A048-691806107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047" y="7755306"/>
                <a:ext cx="2038346" cy="15388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ffectLst>
                <a:outerShdw blurRad="50800" dist="38100" dir="5400000" algn="t" rotWithShape="0">
                  <a:srgbClr val="A5A5A5">
                    <a:lumMod val="50000"/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7AA41BF-F9F0-37F7-44BC-C31B151576A6}"/>
              </a:ext>
            </a:extLst>
          </p:cNvPr>
          <p:cNvCxnSpPr>
            <a:cxnSpLocks/>
            <a:stCxn id="51" idx="2"/>
            <a:endCxn id="45" idx="0"/>
          </p:cNvCxnSpPr>
          <p:nvPr/>
        </p:nvCxnSpPr>
        <p:spPr>
          <a:xfrm flipH="1">
            <a:off x="6865786" y="5137701"/>
            <a:ext cx="8452" cy="54509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F2F00CF-60CE-F558-40DD-F88292EB5A07}"/>
              </a:ext>
            </a:extLst>
          </p:cNvPr>
          <p:cNvCxnSpPr>
            <a:cxnSpLocks/>
            <a:endCxn id="54" idx="0"/>
          </p:cNvCxnSpPr>
          <p:nvPr/>
        </p:nvCxnSpPr>
        <p:spPr>
          <a:xfrm>
            <a:off x="6865786" y="7002277"/>
            <a:ext cx="0" cy="54341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84D598AD-79AF-93CC-8767-D08D8FF9C628}"/>
              </a:ext>
            </a:extLst>
          </p:cNvPr>
          <p:cNvCxnSpPr>
            <a:cxnSpLocks/>
            <a:stCxn id="45" idx="1"/>
            <a:endCxn id="50" idx="3"/>
          </p:cNvCxnSpPr>
          <p:nvPr/>
        </p:nvCxnSpPr>
        <p:spPr>
          <a:xfrm rot="10800000">
            <a:off x="3562343" y="3398968"/>
            <a:ext cx="2145330" cy="2943568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>
            <a:extLst>
              <a:ext uri="{FF2B5EF4-FFF2-40B4-BE49-F238E27FC236}">
                <a16:creationId xmlns:a16="http://schemas.microsoft.com/office/drawing/2014/main" id="{CD8DC29D-BE3C-35C0-7512-2CA4E00B4D0B}"/>
              </a:ext>
            </a:extLst>
          </p:cNvPr>
          <p:cNvCxnSpPr>
            <a:cxnSpLocks/>
            <a:stCxn id="50" idx="3"/>
            <a:endCxn id="44" idx="1"/>
          </p:cNvCxnSpPr>
          <p:nvPr/>
        </p:nvCxnSpPr>
        <p:spPr>
          <a:xfrm flipV="1">
            <a:off x="3562343" y="2893502"/>
            <a:ext cx="2162234" cy="505466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50C1FE1-0EA6-388C-5ED8-951366D0BD3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8762" y="9718588"/>
            <a:ext cx="1296090" cy="50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53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038BC-25B0-989D-2F9F-1451916CB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1">
            <a:extLst>
              <a:ext uri="{FF2B5EF4-FFF2-40B4-BE49-F238E27FC236}">
                <a16:creationId xmlns:a16="http://schemas.microsoft.com/office/drawing/2014/main" id="{DBD60FCB-3190-0949-E345-788E87FB58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05" b="781"/>
          <a:stretch/>
        </p:blipFill>
        <p:spPr>
          <a:xfrm>
            <a:off x="-4203" y="0"/>
            <a:ext cx="18288000" cy="10306050"/>
          </a:xfrm>
          <a:prstGeom prst="rect">
            <a:avLst/>
          </a:prstGeom>
        </p:spPr>
      </p:pic>
      <p:grpSp>
        <p:nvGrpSpPr>
          <p:cNvPr id="15" name="Группа 11">
            <a:extLst>
              <a:ext uri="{FF2B5EF4-FFF2-40B4-BE49-F238E27FC236}">
                <a16:creationId xmlns:a16="http://schemas.microsoft.com/office/drawing/2014/main" id="{ADC7EFD2-A199-DBAB-75BC-9B1ED3BC870B}"/>
              </a:ext>
            </a:extLst>
          </p:cNvPr>
          <p:cNvGrpSpPr/>
          <p:nvPr/>
        </p:nvGrpSpPr>
        <p:grpSpPr>
          <a:xfrm rot="10800000">
            <a:off x="10716" y="9180312"/>
            <a:ext cx="1201295" cy="1111448"/>
            <a:chOff x="16234062" y="-300215"/>
            <a:chExt cx="2253009" cy="2166282"/>
          </a:xfrm>
          <a:effectLst/>
        </p:grpSpPr>
        <p:sp>
          <p:nvSpPr>
            <p:cNvPr id="16" name="Прямоугольный треугольник 22">
              <a:extLst>
                <a:ext uri="{FF2B5EF4-FFF2-40B4-BE49-F238E27FC236}">
                  <a16:creationId xmlns:a16="http://schemas.microsoft.com/office/drawing/2014/main" id="{D8AA9898-9154-E23F-6762-1351F5790EEF}"/>
                </a:ext>
              </a:extLst>
            </p:cNvPr>
            <p:cNvSpPr/>
            <p:nvPr/>
          </p:nvSpPr>
          <p:spPr>
            <a:xfrm rot="10800000">
              <a:off x="16234062" y="-300215"/>
              <a:ext cx="2253005" cy="2166282"/>
            </a:xfrm>
            <a:prstGeom prst="rtTriangle">
              <a:avLst/>
            </a:prstGeom>
            <a:solidFill>
              <a:srgbClr val="FDA715"/>
            </a:solidFill>
            <a:ln>
              <a:solidFill>
                <a:srgbClr val="FDA7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ый треугольник 25">
              <a:extLst>
                <a:ext uri="{FF2B5EF4-FFF2-40B4-BE49-F238E27FC236}">
                  <a16:creationId xmlns:a16="http://schemas.microsoft.com/office/drawing/2014/main" id="{B3E14F0D-8849-B857-79AA-E2809A5D4FAE}"/>
                </a:ext>
              </a:extLst>
            </p:cNvPr>
            <p:cNvSpPr/>
            <p:nvPr/>
          </p:nvSpPr>
          <p:spPr>
            <a:xfrm rot="10800000">
              <a:off x="16371053" y="-298409"/>
              <a:ext cx="2116018" cy="2023946"/>
            </a:xfrm>
            <a:prstGeom prst="rtTriangle">
              <a:avLst/>
            </a:prstGeom>
            <a:solidFill>
              <a:srgbClr val="1B4444"/>
            </a:solidFill>
            <a:ln>
              <a:solidFill>
                <a:srgbClr val="1B44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1">
            <a:extLst>
              <a:ext uri="{FF2B5EF4-FFF2-40B4-BE49-F238E27FC236}">
                <a16:creationId xmlns:a16="http://schemas.microsoft.com/office/drawing/2014/main" id="{D6496058-7F43-0749-6CB7-53A003833504}"/>
              </a:ext>
            </a:extLst>
          </p:cNvPr>
          <p:cNvGrpSpPr/>
          <p:nvPr/>
        </p:nvGrpSpPr>
        <p:grpSpPr>
          <a:xfrm>
            <a:off x="17092612" y="2978"/>
            <a:ext cx="1201295" cy="1111448"/>
            <a:chOff x="16234062" y="-300215"/>
            <a:chExt cx="2253009" cy="2166282"/>
          </a:xfrm>
          <a:effectLst/>
        </p:grpSpPr>
        <p:sp>
          <p:nvSpPr>
            <p:cNvPr id="29" name="Прямоугольный треугольник 22">
              <a:extLst>
                <a:ext uri="{FF2B5EF4-FFF2-40B4-BE49-F238E27FC236}">
                  <a16:creationId xmlns:a16="http://schemas.microsoft.com/office/drawing/2014/main" id="{9C5BD7F4-0D8A-8A15-DF0F-DDF938430F12}"/>
                </a:ext>
              </a:extLst>
            </p:cNvPr>
            <p:cNvSpPr/>
            <p:nvPr/>
          </p:nvSpPr>
          <p:spPr>
            <a:xfrm rot="10800000">
              <a:off x="16234062" y="-300215"/>
              <a:ext cx="2253005" cy="2166282"/>
            </a:xfrm>
            <a:prstGeom prst="rtTriangle">
              <a:avLst/>
            </a:prstGeom>
            <a:solidFill>
              <a:srgbClr val="FDA715"/>
            </a:solidFill>
            <a:ln>
              <a:solidFill>
                <a:srgbClr val="FDA7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ый треугольник 25">
              <a:extLst>
                <a:ext uri="{FF2B5EF4-FFF2-40B4-BE49-F238E27FC236}">
                  <a16:creationId xmlns:a16="http://schemas.microsoft.com/office/drawing/2014/main" id="{5DFDB379-7689-25C4-3034-01A5DF3BC9D2}"/>
                </a:ext>
              </a:extLst>
            </p:cNvPr>
            <p:cNvSpPr/>
            <p:nvPr/>
          </p:nvSpPr>
          <p:spPr>
            <a:xfrm rot="10800000">
              <a:off x="16371053" y="-298409"/>
              <a:ext cx="2116018" cy="2023946"/>
            </a:xfrm>
            <a:prstGeom prst="rtTriangle">
              <a:avLst/>
            </a:prstGeom>
            <a:solidFill>
              <a:srgbClr val="1B4444"/>
            </a:solidFill>
            <a:ln>
              <a:solidFill>
                <a:srgbClr val="1B44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TextBox 8">
            <a:extLst>
              <a:ext uri="{FF2B5EF4-FFF2-40B4-BE49-F238E27FC236}">
                <a16:creationId xmlns:a16="http://schemas.microsoft.com/office/drawing/2014/main" id="{368BC323-6805-6428-2226-7793F531BF7D}"/>
              </a:ext>
            </a:extLst>
          </p:cNvPr>
          <p:cNvSpPr txBox="1"/>
          <p:nvPr/>
        </p:nvSpPr>
        <p:spPr>
          <a:xfrm>
            <a:off x="2339607" y="651193"/>
            <a:ext cx="16064934" cy="745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4"/>
              </a:lnSpc>
            </a:pPr>
            <a:r>
              <a:rPr lang="en-US" sz="4800" b="1" dirty="0">
                <a:solidFill>
                  <a:srgbClr val="1B4444"/>
                </a:solidFill>
                <a:latin typeface="Open Sans Bold Bold"/>
              </a:rPr>
              <a:t>P-</a:t>
            </a:r>
            <a:r>
              <a:rPr lang="en-US" sz="4800" b="1" dirty="0">
                <a:solidFill>
                  <a:srgbClr val="FDA715"/>
                </a:solidFill>
                <a:latin typeface="Open Sans Bold Bold"/>
              </a:rPr>
              <a:t>MATCH</a:t>
            </a:r>
            <a:r>
              <a:rPr lang="en-US" sz="4800" b="1" dirty="0">
                <a:solidFill>
                  <a:srgbClr val="FFC000"/>
                </a:solidFill>
                <a:latin typeface="Open Sans Bold Bold"/>
              </a:rPr>
              <a:t> </a:t>
            </a:r>
            <a:r>
              <a:rPr lang="en-US" sz="4800" b="1" dirty="0">
                <a:solidFill>
                  <a:srgbClr val="1B4444"/>
                </a:solidFill>
                <a:latin typeface="Open Sans Bold Bold"/>
              </a:rPr>
              <a:t>FOR CURIOSITY AND EXLORATION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7">
                <a:extLst>
                  <a:ext uri="{FF2B5EF4-FFF2-40B4-BE49-F238E27FC236}">
                    <a16:creationId xmlns:a16="http://schemas.microsoft.com/office/drawing/2014/main" id="{7F9E130E-8B7B-37AC-5A8A-C107E74414E4}"/>
                  </a:ext>
                </a:extLst>
              </p:cNvPr>
              <p:cNvSpPr txBox="1"/>
              <p:nvPr/>
            </p:nvSpPr>
            <p:spPr>
              <a:xfrm>
                <a:off x="2060314" y="2083398"/>
                <a:ext cx="14158966" cy="84964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215900" lvl="1">
                  <a:buClr>
                    <a:srgbClr val="FDA715"/>
                  </a:buClr>
                </a:pPr>
                <a:r>
                  <a:rPr lang="en-US" sz="3200" b="1" dirty="0">
                    <a:solidFill>
                      <a:srgbClr val="FDA715"/>
                    </a:solidFill>
                    <a:latin typeface="Open Sans"/>
                  </a:rPr>
                  <a:t>Rule P-match of certain cell:</a:t>
                </a:r>
                <a:endParaRPr lang="en-US" sz="3200" dirty="0">
                  <a:solidFill>
                    <a:srgbClr val="FDA715"/>
                  </a:solidFill>
                  <a:latin typeface="Open Sans"/>
                </a:endParaRPr>
              </a:p>
              <a:p>
                <a:pPr marL="673100" lvl="1" indent="-457200">
                  <a:buClr>
                    <a:srgbClr val="FDA715"/>
                  </a:buClr>
                  <a:buFont typeface="Wingdings" panose="05000000000000000000" pitchFamily="2" charset="2"/>
                  <a:buChar char="q"/>
                </a:pPr>
                <a:endParaRPr lang="en-US" sz="900" dirty="0">
                  <a:solidFill>
                    <a:srgbClr val="1B4444"/>
                  </a:solidFill>
                  <a:latin typeface="Open Sans"/>
                </a:endParaRPr>
              </a:p>
              <a:p>
                <a:pPr marL="673100" lvl="2">
                  <a:buClr>
                    <a:srgbClr val="FDA715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1" i="1" dirty="0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 i="1" dirty="0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2800" b="1" i="1" dirty="0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  <m:sup>
                          <m:r>
                            <a:rPr lang="en-US" sz="2800" b="1" i="1" dirty="0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p>
                      </m:sSubSup>
                      <m:r>
                        <a:rPr lang="en-US" sz="2800" b="1" i="1" dirty="0" smtClean="0">
                          <a:solidFill>
                            <a:srgbClr val="1B4444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1" i="1" dirty="0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𝒎𝒂𝒕𝒄𝒉𝒆𝒅</m:t>
                          </m:r>
                          <m:r>
                            <a:rPr lang="en-US" sz="2800" b="1" i="1" dirty="0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1" dirty="0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𝒄𝒐𝒏𝒅𝒊𝒕𝒊𝒐𝒏𝒔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  <m:r>
                            <a:rPr lang="en-US" sz="2800" b="1" i="1" dirty="0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1" dirty="0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𝒄𝒐𝒏𝒅𝒊𝒕𝒊𝒐𝒏𝒔</m:t>
                          </m:r>
                        </m:den>
                      </m:f>
                    </m:oMath>
                  </m:oMathPara>
                </a14:m>
                <a:endParaRPr lang="en-US" sz="800" b="1" dirty="0">
                  <a:solidFill>
                    <a:srgbClr val="1B4444"/>
                  </a:solidFill>
                  <a:latin typeface="Open Sans"/>
                </a:endParaRPr>
              </a:p>
              <a:p>
                <a:pPr marL="673100" lvl="2">
                  <a:buClr>
                    <a:srgbClr val="FDA715"/>
                  </a:buClr>
                </a:pPr>
                <a:endParaRPr lang="en-US" sz="3200" b="1" dirty="0">
                  <a:solidFill>
                    <a:srgbClr val="1B4444"/>
                  </a:solidFill>
                  <a:latin typeface="Open Sans"/>
                </a:endParaRPr>
              </a:p>
              <a:p>
                <a:pPr marL="215900" lvl="1">
                  <a:buClr>
                    <a:srgbClr val="FDA715"/>
                  </a:buClr>
                </a:pPr>
                <a:r>
                  <a:rPr lang="en-US" sz="3200" b="1" dirty="0">
                    <a:solidFill>
                      <a:srgbClr val="FDA715"/>
                    </a:solidFill>
                    <a:latin typeface="Open Sans"/>
                  </a:rPr>
                  <a:t>Cell P-match:</a:t>
                </a:r>
                <a:endParaRPr lang="en-US" sz="3200" dirty="0">
                  <a:solidFill>
                    <a:srgbClr val="FDA715"/>
                  </a:solidFill>
                  <a:latin typeface="Open Sans"/>
                </a:endParaRPr>
              </a:p>
              <a:p>
                <a:pPr marL="673100" lvl="1" indent="-457200">
                  <a:buClr>
                    <a:srgbClr val="FDA715"/>
                  </a:buClr>
                  <a:buFont typeface="Wingdings" panose="05000000000000000000" pitchFamily="2" charset="2"/>
                  <a:buChar char="q"/>
                </a:pPr>
                <a:endParaRPr lang="en-US" sz="800" dirty="0">
                  <a:solidFill>
                    <a:srgbClr val="1B4444"/>
                  </a:solidFill>
                  <a:latin typeface="Open Sans"/>
                </a:endParaRPr>
              </a:p>
              <a:p>
                <a:pPr marL="673100" lvl="2">
                  <a:buClr>
                    <a:srgbClr val="FDA715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1B444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b="1" i="0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𝐦𝐚𝐱</m:t>
                          </m:r>
                        </m:fName>
                        <m:e>
                          <m:d>
                            <m:dPr>
                              <m:ctrlPr>
                                <a:rPr lang="en-US" sz="2800" b="1" i="1" smtClean="0">
                                  <a:solidFill>
                                    <a:srgbClr val="1B444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800" b="1" i="1" smtClean="0">
                                      <a:solidFill>
                                        <a:srgbClr val="1B444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1B4444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solidFill>
                                        <a:srgbClr val="1B4444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sub>
                                <m:sup>
                                  <m:r>
                                    <a:rPr lang="en-US" sz="2800" b="1" i="1" smtClean="0">
                                      <a:solidFill>
                                        <a:srgbClr val="1B4444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  <m:r>
                                    <a:rPr lang="en-US" sz="2800" b="1" i="1" smtClean="0">
                                      <a:solidFill>
                                        <a:srgbClr val="1B4444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800" b="1" i="1" smtClean="0">
                                      <a:solidFill>
                                        <a:srgbClr val="1B4444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bSup>
                              <m:r>
                                <a:rPr lang="en-US" sz="2800" b="1" i="1" smtClean="0">
                                  <a:solidFill>
                                    <a:srgbClr val="1B4444"/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  <m:sSubSup>
                                <m:sSubSupPr>
                                  <m:ctrlPr>
                                    <a:rPr lang="en-US" sz="2800" b="1" i="1" smtClean="0">
                                      <a:solidFill>
                                        <a:srgbClr val="1B444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1B4444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solidFill>
                                        <a:srgbClr val="1B4444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sub>
                                <m:sup>
                                  <m:r>
                                    <a:rPr lang="en-US" sz="2800" b="1" i="1" smtClean="0">
                                      <a:solidFill>
                                        <a:srgbClr val="1B4444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  <m:r>
                                    <a:rPr lang="en-US" sz="2800" b="1" i="1" smtClean="0">
                                      <a:solidFill>
                                        <a:srgbClr val="1B4444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800" b="1" i="1" smtClean="0">
                                      <a:solidFill>
                                        <a:srgbClr val="1B4444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</m:oMath>
                  </m:oMathPara>
                </a14:m>
                <a:endParaRPr lang="en-US" sz="3200" b="1" dirty="0">
                  <a:solidFill>
                    <a:srgbClr val="1B4444"/>
                  </a:solidFill>
                  <a:latin typeface="Open Sans"/>
                </a:endParaRPr>
              </a:p>
              <a:p>
                <a:pPr marL="215900" lvl="1">
                  <a:buClr>
                    <a:srgbClr val="FDA715"/>
                  </a:buClr>
                </a:pPr>
                <a:endParaRPr lang="en-US" sz="3200" b="1" dirty="0">
                  <a:solidFill>
                    <a:srgbClr val="FDA715"/>
                  </a:solidFill>
                  <a:latin typeface="Open Sans"/>
                </a:endParaRPr>
              </a:p>
              <a:p>
                <a:pPr marL="215900" lvl="1">
                  <a:buClr>
                    <a:srgbClr val="FDA715"/>
                  </a:buClr>
                </a:pPr>
                <a:endParaRPr lang="en-US" sz="3200" b="1" dirty="0">
                  <a:solidFill>
                    <a:srgbClr val="FDA715"/>
                  </a:solidFill>
                  <a:latin typeface="Open Sans"/>
                </a:endParaRPr>
              </a:p>
              <a:p>
                <a:pPr marL="215900" lvl="1">
                  <a:buClr>
                    <a:srgbClr val="FDA715"/>
                  </a:buClr>
                </a:pPr>
                <a:r>
                  <a:rPr lang="en-US" sz="3200" b="1" dirty="0">
                    <a:solidFill>
                      <a:srgbClr val="FDA715"/>
                    </a:solidFill>
                    <a:latin typeface="Open Sans"/>
                  </a:rPr>
                  <a:t>World P-match:</a:t>
                </a:r>
                <a:endParaRPr lang="en-US" sz="900" dirty="0">
                  <a:solidFill>
                    <a:srgbClr val="FDA715"/>
                  </a:solidFill>
                  <a:latin typeface="Open Sans"/>
                </a:endParaRPr>
              </a:p>
              <a:p>
                <a:pPr marL="673100" lvl="2">
                  <a:buClr>
                    <a:srgbClr val="FDA715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1B444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0" smtClean="0">
                          <a:solidFill>
                            <a:srgbClr val="1B4444"/>
                          </a:solidFill>
                          <a:latin typeface="Cambria Math" panose="02040503050406030204" pitchFamily="18" charset="0"/>
                        </a:rPr>
                        <m:t>𝐦𝐚𝐱</m:t>
                      </m:r>
                      <m:r>
                        <a:rPr lang="en-US" sz="2800" b="1" i="1" smtClean="0">
                          <a:solidFill>
                            <a:srgbClr val="1B4444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sSubSup>
                        <m:sSubSupPr>
                          <m:ctrlPr>
                            <a:rPr lang="en-US" sz="28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lang="en-US" sz="28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8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  <m:r>
                        <a:rPr lang="en-US" sz="2800" b="1" i="1" smtClean="0">
                          <a:solidFill>
                            <a:srgbClr val="1B4444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sSubSup>
                        <m:sSubSupPr>
                          <m:ctrlPr>
                            <a:rPr lang="en-US" sz="28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lang="en-US" sz="28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8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p>
                      </m:sSubSup>
                      <m:r>
                        <a:rPr lang="en-US" sz="2800" b="1" i="1" smtClean="0">
                          <a:solidFill>
                            <a:srgbClr val="1B444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b="1" i="1" dirty="0">
                  <a:solidFill>
                    <a:srgbClr val="1B4444"/>
                  </a:solidFill>
                  <a:latin typeface="Cambria Math" panose="02040503050406030204" pitchFamily="18" charset="0"/>
                </a:endParaRPr>
              </a:p>
              <a:p>
                <a:pPr marL="215900" lvl="1">
                  <a:buClr>
                    <a:srgbClr val="FDA715"/>
                  </a:buClr>
                </a:pPr>
                <a:endParaRPr lang="en-US" sz="3200" b="1" dirty="0">
                  <a:solidFill>
                    <a:srgbClr val="FDA715"/>
                  </a:solidFill>
                  <a:latin typeface="Open Sans"/>
                </a:endParaRPr>
              </a:p>
              <a:p>
                <a:pPr marL="215900" lvl="1">
                  <a:buClr>
                    <a:srgbClr val="FDA715"/>
                  </a:buClr>
                </a:pPr>
                <a:endParaRPr lang="en-US" sz="3200" b="1" dirty="0">
                  <a:solidFill>
                    <a:srgbClr val="FDA715"/>
                  </a:solidFill>
                  <a:latin typeface="Open Sans"/>
                </a:endParaRPr>
              </a:p>
              <a:p>
                <a:pPr marL="215900" lvl="1">
                  <a:buClr>
                    <a:srgbClr val="FDA715"/>
                  </a:buClr>
                </a:pPr>
                <a:r>
                  <a:rPr lang="en-US" sz="3200" b="1" dirty="0">
                    <a:solidFill>
                      <a:srgbClr val="FDA715"/>
                    </a:solidFill>
                    <a:latin typeface="Open Sans"/>
                  </a:rPr>
                  <a:t>Planner selection criteria:</a:t>
                </a:r>
                <a:endParaRPr lang="en-US" sz="3200" dirty="0">
                  <a:solidFill>
                    <a:srgbClr val="FDA715"/>
                  </a:solidFill>
                  <a:latin typeface="Open Sans"/>
                </a:endParaRPr>
              </a:p>
              <a:p>
                <a:pPr marL="215900" lvl="1">
                  <a:buClr>
                    <a:srgbClr val="FDA715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rgbClr val="1B444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200" b="1" i="1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1" i="0" smtClean="0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𝐦𝐢𝐧</m:t>
                          </m:r>
                        </m:fName>
                        <m:e>
                          <m:d>
                            <m:dPr>
                              <m:ctrlPr>
                                <a:rPr lang="en-US" sz="3200" b="1" i="1" smtClean="0">
                                  <a:solidFill>
                                    <a:srgbClr val="1B444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3200" b="1" i="1" smtClean="0">
                                      <a:solidFill>
                                        <a:srgbClr val="1B444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1" i="1" smtClean="0">
                                      <a:solidFill>
                                        <a:srgbClr val="1B4444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rgbClr val="1B4444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sub>
                                <m:sup>
                                  <m:r>
                                    <a:rPr lang="en-US" sz="3200" b="1" i="1" smtClean="0">
                                      <a:solidFill>
                                        <a:srgbClr val="1B4444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bSup>
                              <m:r>
                                <a:rPr lang="en-US" sz="3200" b="1" i="1" smtClean="0">
                                  <a:solidFill>
                                    <a:srgbClr val="1B4444"/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  <m:sSubSup>
                                <m:sSubSupPr>
                                  <m:ctrlPr>
                                    <a:rPr lang="en-US" sz="3200" b="1" i="1" smtClean="0">
                                      <a:solidFill>
                                        <a:srgbClr val="1B444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1" i="1" smtClean="0">
                                      <a:solidFill>
                                        <a:srgbClr val="1B4444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rgbClr val="1B4444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sub>
                                <m:sup>
                                  <m:r>
                                    <a:rPr lang="en-US" sz="3200" b="1" i="1" smtClean="0">
                                      <a:solidFill>
                                        <a:srgbClr val="1B4444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p>
                              </m:sSubSup>
                            </m:e>
                          </m:d>
                        </m:e>
                      </m:func>
                    </m:oMath>
                  </m:oMathPara>
                </a14:m>
                <a:endParaRPr lang="en-US" sz="900" b="1" dirty="0">
                  <a:solidFill>
                    <a:srgbClr val="1B4444"/>
                  </a:solidFill>
                  <a:latin typeface="Open Sans"/>
                </a:endParaRPr>
              </a:p>
              <a:p>
                <a:pPr marL="673100" lvl="2">
                  <a:buClr>
                    <a:srgbClr val="FDA715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rgbClr val="1B4444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3200" b="1" i="1">
                          <a:solidFill>
                            <a:srgbClr val="1B4444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3200" b="1" i="1">
                          <a:solidFill>
                            <a:srgbClr val="1B4444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3200" b="1" dirty="0">
                  <a:solidFill>
                    <a:srgbClr val="1B4444"/>
                  </a:solidFill>
                  <a:latin typeface="Open Sans"/>
                </a:endParaRPr>
              </a:p>
              <a:p>
                <a:pPr marL="673100" lvl="2">
                  <a:buClr>
                    <a:srgbClr val="FDA715"/>
                  </a:buClr>
                </a:pPr>
                <a:endParaRPr lang="en-US" sz="3200" dirty="0">
                  <a:solidFill>
                    <a:srgbClr val="1B4444"/>
                  </a:solidFill>
                  <a:latin typeface="Open Sans"/>
                </a:endParaRPr>
              </a:p>
              <a:p>
                <a:pPr marL="1130300" lvl="2" indent="-457200">
                  <a:buClr>
                    <a:srgbClr val="FDA715"/>
                  </a:buClr>
                  <a:buFont typeface="Wingdings" panose="05000000000000000000" pitchFamily="2" charset="2"/>
                  <a:buChar char="q"/>
                </a:pPr>
                <a:endParaRPr lang="en-US" sz="900" dirty="0">
                  <a:solidFill>
                    <a:srgbClr val="1B4444"/>
                  </a:solidFill>
                  <a:latin typeface="Open Sans"/>
                </a:endParaRPr>
              </a:p>
              <a:p>
                <a:pPr marL="673100" lvl="1" indent="-457200">
                  <a:buClr>
                    <a:srgbClr val="FDA715"/>
                  </a:buClr>
                  <a:buFont typeface="Wingdings" panose="05000000000000000000" pitchFamily="2" charset="2"/>
                  <a:buChar char="q"/>
                </a:pPr>
                <a:endParaRPr lang="en-US" sz="1400" dirty="0">
                  <a:solidFill>
                    <a:srgbClr val="1B4444"/>
                  </a:solidFill>
                  <a:latin typeface="Open Sans"/>
                </a:endParaRPr>
              </a:p>
              <a:p>
                <a:pPr marL="215900" lvl="1">
                  <a:buClr>
                    <a:srgbClr val="FDA715"/>
                  </a:buClr>
                </a:pPr>
                <a:endParaRPr lang="en-US" sz="800" dirty="0">
                  <a:solidFill>
                    <a:srgbClr val="1B4444"/>
                  </a:solidFill>
                  <a:latin typeface="Open Sans"/>
                </a:endParaRPr>
              </a:p>
            </p:txBody>
          </p:sp>
        </mc:Choice>
        <mc:Fallback xmlns="">
          <p:sp>
            <p:nvSpPr>
              <p:cNvPr id="4" name="TextBox 7">
                <a:extLst>
                  <a:ext uri="{FF2B5EF4-FFF2-40B4-BE49-F238E27FC236}">
                    <a16:creationId xmlns:a16="http://schemas.microsoft.com/office/drawing/2014/main" id="{7F9E130E-8B7B-37AC-5A8A-C107E7441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314" y="2083398"/>
                <a:ext cx="14158966" cy="8496428"/>
              </a:xfrm>
              <a:prstGeom prst="rect">
                <a:avLst/>
              </a:prstGeom>
              <a:blipFill>
                <a:blip r:embed="rId4"/>
                <a:stretch>
                  <a:fillRect l="-269" t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4BD002E-D9F2-A29D-6030-2405D275176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51255" y="9416023"/>
            <a:ext cx="18288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89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63220-1252-EB93-4344-D847CB9FE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29">
            <a:extLst>
              <a:ext uri="{FF2B5EF4-FFF2-40B4-BE49-F238E27FC236}">
                <a16:creationId xmlns:a16="http://schemas.microsoft.com/office/drawing/2014/main" id="{53E30DD8-A9C4-2EC1-0778-BFE9E7764CDA}"/>
              </a:ext>
            </a:extLst>
          </p:cNvPr>
          <p:cNvSpPr/>
          <p:nvPr/>
        </p:nvSpPr>
        <p:spPr>
          <a:xfrm>
            <a:off x="10941841" y="4322846"/>
            <a:ext cx="3792037" cy="3980892"/>
          </a:xfrm>
          <a:prstGeom prst="roundRect">
            <a:avLst>
              <a:gd name="adj" fmla="val 3098"/>
            </a:avLst>
          </a:prstGeom>
          <a:solidFill>
            <a:schemeClr val="bg1">
              <a:lumMod val="85000"/>
              <a:alpha val="19749"/>
            </a:schemeClr>
          </a:solidFill>
          <a:ln w="19050" cap="flat" cmpd="sng" algn="ctr">
            <a:solidFill>
              <a:srgbClr val="1B4444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903720"/>
                      <a:gd name="connsiteY0" fmla="*/ 445954 h 3268980"/>
                      <a:gd name="connsiteX1" fmla="*/ 445954 w 6903720"/>
                      <a:gd name="connsiteY1" fmla="*/ 0 h 3268980"/>
                      <a:gd name="connsiteX2" fmla="*/ 1112719 w 6903720"/>
                      <a:gd name="connsiteY2" fmla="*/ 0 h 3268980"/>
                      <a:gd name="connsiteX3" fmla="*/ 1599129 w 6903720"/>
                      <a:gd name="connsiteY3" fmla="*/ 0 h 3268980"/>
                      <a:gd name="connsiteX4" fmla="*/ 2025421 w 6903720"/>
                      <a:gd name="connsiteY4" fmla="*/ 0 h 3268980"/>
                      <a:gd name="connsiteX5" fmla="*/ 2632067 w 6903720"/>
                      <a:gd name="connsiteY5" fmla="*/ 0 h 3268980"/>
                      <a:gd name="connsiteX6" fmla="*/ 3118478 w 6903720"/>
                      <a:gd name="connsiteY6" fmla="*/ 0 h 3268980"/>
                      <a:gd name="connsiteX7" fmla="*/ 3785242 w 6903720"/>
                      <a:gd name="connsiteY7" fmla="*/ 0 h 3268980"/>
                      <a:gd name="connsiteX8" fmla="*/ 4211534 w 6903720"/>
                      <a:gd name="connsiteY8" fmla="*/ 0 h 3268980"/>
                      <a:gd name="connsiteX9" fmla="*/ 4878299 w 6903720"/>
                      <a:gd name="connsiteY9" fmla="*/ 0 h 3268980"/>
                      <a:gd name="connsiteX10" fmla="*/ 5244473 w 6903720"/>
                      <a:gd name="connsiteY10" fmla="*/ 0 h 3268980"/>
                      <a:gd name="connsiteX11" fmla="*/ 5791001 w 6903720"/>
                      <a:gd name="connsiteY11" fmla="*/ 0 h 3268980"/>
                      <a:gd name="connsiteX12" fmla="*/ 6457766 w 6903720"/>
                      <a:gd name="connsiteY12" fmla="*/ 0 h 3268980"/>
                      <a:gd name="connsiteX13" fmla="*/ 6903720 w 6903720"/>
                      <a:gd name="connsiteY13" fmla="*/ 445954 h 3268980"/>
                      <a:gd name="connsiteX14" fmla="*/ 6903720 w 6903720"/>
                      <a:gd name="connsiteY14" fmla="*/ 1040222 h 3268980"/>
                      <a:gd name="connsiteX15" fmla="*/ 6903720 w 6903720"/>
                      <a:gd name="connsiteY15" fmla="*/ 1586949 h 3268980"/>
                      <a:gd name="connsiteX16" fmla="*/ 6903720 w 6903720"/>
                      <a:gd name="connsiteY16" fmla="*/ 2181217 h 3268980"/>
                      <a:gd name="connsiteX17" fmla="*/ 6903720 w 6903720"/>
                      <a:gd name="connsiteY17" fmla="*/ 2823026 h 3268980"/>
                      <a:gd name="connsiteX18" fmla="*/ 6457766 w 6903720"/>
                      <a:gd name="connsiteY18" fmla="*/ 3268980 h 3268980"/>
                      <a:gd name="connsiteX19" fmla="*/ 6091592 w 6903720"/>
                      <a:gd name="connsiteY19" fmla="*/ 3268980 h 3268980"/>
                      <a:gd name="connsiteX20" fmla="*/ 5424827 w 6903720"/>
                      <a:gd name="connsiteY20" fmla="*/ 3268980 h 3268980"/>
                      <a:gd name="connsiteX21" fmla="*/ 4878299 w 6903720"/>
                      <a:gd name="connsiteY21" fmla="*/ 3268980 h 3268980"/>
                      <a:gd name="connsiteX22" fmla="*/ 4452007 w 6903720"/>
                      <a:gd name="connsiteY22" fmla="*/ 3268980 h 3268980"/>
                      <a:gd name="connsiteX23" fmla="*/ 3905479 w 6903720"/>
                      <a:gd name="connsiteY23" fmla="*/ 3268980 h 3268980"/>
                      <a:gd name="connsiteX24" fmla="*/ 3539305 w 6903720"/>
                      <a:gd name="connsiteY24" fmla="*/ 3268980 h 3268980"/>
                      <a:gd name="connsiteX25" fmla="*/ 3173131 w 6903720"/>
                      <a:gd name="connsiteY25" fmla="*/ 3268980 h 3268980"/>
                      <a:gd name="connsiteX26" fmla="*/ 2626602 w 6903720"/>
                      <a:gd name="connsiteY26" fmla="*/ 3268980 h 3268980"/>
                      <a:gd name="connsiteX27" fmla="*/ 2200310 w 6903720"/>
                      <a:gd name="connsiteY27" fmla="*/ 3268980 h 3268980"/>
                      <a:gd name="connsiteX28" fmla="*/ 1593664 w 6903720"/>
                      <a:gd name="connsiteY28" fmla="*/ 3268980 h 3268980"/>
                      <a:gd name="connsiteX29" fmla="*/ 1167371 w 6903720"/>
                      <a:gd name="connsiteY29" fmla="*/ 3268980 h 3268980"/>
                      <a:gd name="connsiteX30" fmla="*/ 445954 w 6903720"/>
                      <a:gd name="connsiteY30" fmla="*/ 3268980 h 3268980"/>
                      <a:gd name="connsiteX31" fmla="*/ 0 w 6903720"/>
                      <a:gd name="connsiteY31" fmla="*/ 2823026 h 3268980"/>
                      <a:gd name="connsiteX32" fmla="*/ 0 w 6903720"/>
                      <a:gd name="connsiteY32" fmla="*/ 2204987 h 3268980"/>
                      <a:gd name="connsiteX33" fmla="*/ 0 w 6903720"/>
                      <a:gd name="connsiteY33" fmla="*/ 1682031 h 3268980"/>
                      <a:gd name="connsiteX34" fmla="*/ 0 w 6903720"/>
                      <a:gd name="connsiteY34" fmla="*/ 1135305 h 3268980"/>
                      <a:gd name="connsiteX35" fmla="*/ 0 w 6903720"/>
                      <a:gd name="connsiteY35" fmla="*/ 445954 h 3268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6903720" h="3268980" extrusionOk="0">
                        <a:moveTo>
                          <a:pt x="0" y="445954"/>
                        </a:moveTo>
                        <a:cubicBezTo>
                          <a:pt x="-32018" y="179911"/>
                          <a:pt x="183979" y="5885"/>
                          <a:pt x="445954" y="0"/>
                        </a:cubicBezTo>
                        <a:cubicBezTo>
                          <a:pt x="648465" y="-8516"/>
                          <a:pt x="801282" y="592"/>
                          <a:pt x="1112719" y="0"/>
                        </a:cubicBezTo>
                        <a:cubicBezTo>
                          <a:pt x="1424157" y="-592"/>
                          <a:pt x="1394485" y="36549"/>
                          <a:pt x="1599129" y="0"/>
                        </a:cubicBezTo>
                        <a:cubicBezTo>
                          <a:pt x="1803773" y="-36549"/>
                          <a:pt x="1887334" y="4148"/>
                          <a:pt x="2025421" y="0"/>
                        </a:cubicBezTo>
                        <a:cubicBezTo>
                          <a:pt x="2163508" y="-4148"/>
                          <a:pt x="2337459" y="71423"/>
                          <a:pt x="2632067" y="0"/>
                        </a:cubicBezTo>
                        <a:cubicBezTo>
                          <a:pt x="2926675" y="-71423"/>
                          <a:pt x="2897157" y="50014"/>
                          <a:pt x="3118478" y="0"/>
                        </a:cubicBezTo>
                        <a:cubicBezTo>
                          <a:pt x="3339799" y="-50014"/>
                          <a:pt x="3595118" y="31488"/>
                          <a:pt x="3785242" y="0"/>
                        </a:cubicBezTo>
                        <a:cubicBezTo>
                          <a:pt x="3975366" y="-31488"/>
                          <a:pt x="4061036" y="45199"/>
                          <a:pt x="4211534" y="0"/>
                        </a:cubicBezTo>
                        <a:cubicBezTo>
                          <a:pt x="4362032" y="-45199"/>
                          <a:pt x="4737622" y="43729"/>
                          <a:pt x="4878299" y="0"/>
                        </a:cubicBezTo>
                        <a:cubicBezTo>
                          <a:pt x="5018976" y="-43729"/>
                          <a:pt x="5092609" y="38566"/>
                          <a:pt x="5244473" y="0"/>
                        </a:cubicBezTo>
                        <a:cubicBezTo>
                          <a:pt x="5396337" y="-38566"/>
                          <a:pt x="5603015" y="62218"/>
                          <a:pt x="5791001" y="0"/>
                        </a:cubicBezTo>
                        <a:cubicBezTo>
                          <a:pt x="5978987" y="-62218"/>
                          <a:pt x="6319419" y="61097"/>
                          <a:pt x="6457766" y="0"/>
                        </a:cubicBezTo>
                        <a:cubicBezTo>
                          <a:pt x="6752615" y="-47980"/>
                          <a:pt x="6957808" y="164784"/>
                          <a:pt x="6903720" y="445954"/>
                        </a:cubicBezTo>
                        <a:cubicBezTo>
                          <a:pt x="6904819" y="637484"/>
                          <a:pt x="6887460" y="743146"/>
                          <a:pt x="6903720" y="1040222"/>
                        </a:cubicBezTo>
                        <a:cubicBezTo>
                          <a:pt x="6919980" y="1337298"/>
                          <a:pt x="6890670" y="1326156"/>
                          <a:pt x="6903720" y="1586949"/>
                        </a:cubicBezTo>
                        <a:cubicBezTo>
                          <a:pt x="6916770" y="1847742"/>
                          <a:pt x="6847784" y="2018470"/>
                          <a:pt x="6903720" y="2181217"/>
                        </a:cubicBezTo>
                        <a:cubicBezTo>
                          <a:pt x="6959656" y="2343964"/>
                          <a:pt x="6834253" y="2671832"/>
                          <a:pt x="6903720" y="2823026"/>
                        </a:cubicBezTo>
                        <a:cubicBezTo>
                          <a:pt x="6888921" y="3024801"/>
                          <a:pt x="6718233" y="3266101"/>
                          <a:pt x="6457766" y="3268980"/>
                        </a:cubicBezTo>
                        <a:cubicBezTo>
                          <a:pt x="6306746" y="3280001"/>
                          <a:pt x="6210382" y="3260281"/>
                          <a:pt x="6091592" y="3268980"/>
                        </a:cubicBezTo>
                        <a:cubicBezTo>
                          <a:pt x="5972802" y="3277679"/>
                          <a:pt x="5579944" y="3264260"/>
                          <a:pt x="5424827" y="3268980"/>
                        </a:cubicBezTo>
                        <a:cubicBezTo>
                          <a:pt x="5269710" y="3273700"/>
                          <a:pt x="5018389" y="3243132"/>
                          <a:pt x="4878299" y="3268980"/>
                        </a:cubicBezTo>
                        <a:cubicBezTo>
                          <a:pt x="4738209" y="3294828"/>
                          <a:pt x="4557963" y="3256012"/>
                          <a:pt x="4452007" y="3268980"/>
                        </a:cubicBezTo>
                        <a:cubicBezTo>
                          <a:pt x="4346051" y="3281948"/>
                          <a:pt x="4134156" y="3232566"/>
                          <a:pt x="3905479" y="3268980"/>
                        </a:cubicBezTo>
                        <a:cubicBezTo>
                          <a:pt x="3676802" y="3305394"/>
                          <a:pt x="3695219" y="3266533"/>
                          <a:pt x="3539305" y="3268980"/>
                        </a:cubicBezTo>
                        <a:cubicBezTo>
                          <a:pt x="3383391" y="3271427"/>
                          <a:pt x="3251339" y="3268816"/>
                          <a:pt x="3173131" y="3268980"/>
                        </a:cubicBezTo>
                        <a:cubicBezTo>
                          <a:pt x="3094923" y="3269144"/>
                          <a:pt x="2791342" y="3235178"/>
                          <a:pt x="2626602" y="3268980"/>
                        </a:cubicBezTo>
                        <a:cubicBezTo>
                          <a:pt x="2461862" y="3302782"/>
                          <a:pt x="2402497" y="3227202"/>
                          <a:pt x="2200310" y="3268980"/>
                        </a:cubicBezTo>
                        <a:cubicBezTo>
                          <a:pt x="1998123" y="3310758"/>
                          <a:pt x="1755437" y="3258758"/>
                          <a:pt x="1593664" y="3268980"/>
                        </a:cubicBezTo>
                        <a:cubicBezTo>
                          <a:pt x="1431891" y="3279202"/>
                          <a:pt x="1256145" y="3219001"/>
                          <a:pt x="1167371" y="3268980"/>
                        </a:cubicBezTo>
                        <a:cubicBezTo>
                          <a:pt x="1078597" y="3318959"/>
                          <a:pt x="664726" y="3208493"/>
                          <a:pt x="445954" y="3268980"/>
                        </a:cubicBezTo>
                        <a:cubicBezTo>
                          <a:pt x="190122" y="3278635"/>
                          <a:pt x="-22405" y="3117267"/>
                          <a:pt x="0" y="2823026"/>
                        </a:cubicBezTo>
                        <a:cubicBezTo>
                          <a:pt x="-44325" y="2681917"/>
                          <a:pt x="38395" y="2380560"/>
                          <a:pt x="0" y="2204987"/>
                        </a:cubicBezTo>
                        <a:cubicBezTo>
                          <a:pt x="-38395" y="2029414"/>
                          <a:pt x="35129" y="1840233"/>
                          <a:pt x="0" y="1682031"/>
                        </a:cubicBezTo>
                        <a:cubicBezTo>
                          <a:pt x="-35129" y="1523829"/>
                          <a:pt x="54825" y="1263011"/>
                          <a:pt x="0" y="1135305"/>
                        </a:cubicBezTo>
                        <a:cubicBezTo>
                          <a:pt x="-54825" y="1007599"/>
                          <a:pt x="80706" y="691508"/>
                          <a:pt x="0" y="44595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29">
            <a:extLst>
              <a:ext uri="{FF2B5EF4-FFF2-40B4-BE49-F238E27FC236}">
                <a16:creationId xmlns:a16="http://schemas.microsoft.com/office/drawing/2014/main" id="{48E2F337-EC84-89C1-FDA7-FDE44ABA3028}"/>
              </a:ext>
            </a:extLst>
          </p:cNvPr>
          <p:cNvSpPr/>
          <p:nvPr/>
        </p:nvSpPr>
        <p:spPr>
          <a:xfrm>
            <a:off x="10941841" y="1635038"/>
            <a:ext cx="3792037" cy="1843418"/>
          </a:xfrm>
          <a:prstGeom prst="roundRect">
            <a:avLst>
              <a:gd name="adj" fmla="val 3098"/>
            </a:avLst>
          </a:prstGeom>
          <a:solidFill>
            <a:schemeClr val="bg1">
              <a:lumMod val="85000"/>
              <a:alpha val="19749"/>
            </a:schemeClr>
          </a:solidFill>
          <a:ln w="19050" cap="flat" cmpd="sng" algn="ctr">
            <a:solidFill>
              <a:srgbClr val="1B4444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903720"/>
                      <a:gd name="connsiteY0" fmla="*/ 445954 h 3268980"/>
                      <a:gd name="connsiteX1" fmla="*/ 445954 w 6903720"/>
                      <a:gd name="connsiteY1" fmla="*/ 0 h 3268980"/>
                      <a:gd name="connsiteX2" fmla="*/ 1112719 w 6903720"/>
                      <a:gd name="connsiteY2" fmla="*/ 0 h 3268980"/>
                      <a:gd name="connsiteX3" fmla="*/ 1599129 w 6903720"/>
                      <a:gd name="connsiteY3" fmla="*/ 0 h 3268980"/>
                      <a:gd name="connsiteX4" fmla="*/ 2025421 w 6903720"/>
                      <a:gd name="connsiteY4" fmla="*/ 0 h 3268980"/>
                      <a:gd name="connsiteX5" fmla="*/ 2632067 w 6903720"/>
                      <a:gd name="connsiteY5" fmla="*/ 0 h 3268980"/>
                      <a:gd name="connsiteX6" fmla="*/ 3118478 w 6903720"/>
                      <a:gd name="connsiteY6" fmla="*/ 0 h 3268980"/>
                      <a:gd name="connsiteX7" fmla="*/ 3785242 w 6903720"/>
                      <a:gd name="connsiteY7" fmla="*/ 0 h 3268980"/>
                      <a:gd name="connsiteX8" fmla="*/ 4211534 w 6903720"/>
                      <a:gd name="connsiteY8" fmla="*/ 0 h 3268980"/>
                      <a:gd name="connsiteX9" fmla="*/ 4878299 w 6903720"/>
                      <a:gd name="connsiteY9" fmla="*/ 0 h 3268980"/>
                      <a:gd name="connsiteX10" fmla="*/ 5244473 w 6903720"/>
                      <a:gd name="connsiteY10" fmla="*/ 0 h 3268980"/>
                      <a:gd name="connsiteX11" fmla="*/ 5791001 w 6903720"/>
                      <a:gd name="connsiteY11" fmla="*/ 0 h 3268980"/>
                      <a:gd name="connsiteX12" fmla="*/ 6457766 w 6903720"/>
                      <a:gd name="connsiteY12" fmla="*/ 0 h 3268980"/>
                      <a:gd name="connsiteX13" fmla="*/ 6903720 w 6903720"/>
                      <a:gd name="connsiteY13" fmla="*/ 445954 h 3268980"/>
                      <a:gd name="connsiteX14" fmla="*/ 6903720 w 6903720"/>
                      <a:gd name="connsiteY14" fmla="*/ 1040222 h 3268980"/>
                      <a:gd name="connsiteX15" fmla="*/ 6903720 w 6903720"/>
                      <a:gd name="connsiteY15" fmla="*/ 1586949 h 3268980"/>
                      <a:gd name="connsiteX16" fmla="*/ 6903720 w 6903720"/>
                      <a:gd name="connsiteY16" fmla="*/ 2181217 h 3268980"/>
                      <a:gd name="connsiteX17" fmla="*/ 6903720 w 6903720"/>
                      <a:gd name="connsiteY17" fmla="*/ 2823026 h 3268980"/>
                      <a:gd name="connsiteX18" fmla="*/ 6457766 w 6903720"/>
                      <a:gd name="connsiteY18" fmla="*/ 3268980 h 3268980"/>
                      <a:gd name="connsiteX19" fmla="*/ 6091592 w 6903720"/>
                      <a:gd name="connsiteY19" fmla="*/ 3268980 h 3268980"/>
                      <a:gd name="connsiteX20" fmla="*/ 5424827 w 6903720"/>
                      <a:gd name="connsiteY20" fmla="*/ 3268980 h 3268980"/>
                      <a:gd name="connsiteX21" fmla="*/ 4878299 w 6903720"/>
                      <a:gd name="connsiteY21" fmla="*/ 3268980 h 3268980"/>
                      <a:gd name="connsiteX22" fmla="*/ 4452007 w 6903720"/>
                      <a:gd name="connsiteY22" fmla="*/ 3268980 h 3268980"/>
                      <a:gd name="connsiteX23" fmla="*/ 3905479 w 6903720"/>
                      <a:gd name="connsiteY23" fmla="*/ 3268980 h 3268980"/>
                      <a:gd name="connsiteX24" fmla="*/ 3539305 w 6903720"/>
                      <a:gd name="connsiteY24" fmla="*/ 3268980 h 3268980"/>
                      <a:gd name="connsiteX25" fmla="*/ 3173131 w 6903720"/>
                      <a:gd name="connsiteY25" fmla="*/ 3268980 h 3268980"/>
                      <a:gd name="connsiteX26" fmla="*/ 2626602 w 6903720"/>
                      <a:gd name="connsiteY26" fmla="*/ 3268980 h 3268980"/>
                      <a:gd name="connsiteX27" fmla="*/ 2200310 w 6903720"/>
                      <a:gd name="connsiteY27" fmla="*/ 3268980 h 3268980"/>
                      <a:gd name="connsiteX28" fmla="*/ 1593664 w 6903720"/>
                      <a:gd name="connsiteY28" fmla="*/ 3268980 h 3268980"/>
                      <a:gd name="connsiteX29" fmla="*/ 1167371 w 6903720"/>
                      <a:gd name="connsiteY29" fmla="*/ 3268980 h 3268980"/>
                      <a:gd name="connsiteX30" fmla="*/ 445954 w 6903720"/>
                      <a:gd name="connsiteY30" fmla="*/ 3268980 h 3268980"/>
                      <a:gd name="connsiteX31" fmla="*/ 0 w 6903720"/>
                      <a:gd name="connsiteY31" fmla="*/ 2823026 h 3268980"/>
                      <a:gd name="connsiteX32" fmla="*/ 0 w 6903720"/>
                      <a:gd name="connsiteY32" fmla="*/ 2204987 h 3268980"/>
                      <a:gd name="connsiteX33" fmla="*/ 0 w 6903720"/>
                      <a:gd name="connsiteY33" fmla="*/ 1682031 h 3268980"/>
                      <a:gd name="connsiteX34" fmla="*/ 0 w 6903720"/>
                      <a:gd name="connsiteY34" fmla="*/ 1135305 h 3268980"/>
                      <a:gd name="connsiteX35" fmla="*/ 0 w 6903720"/>
                      <a:gd name="connsiteY35" fmla="*/ 445954 h 3268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6903720" h="3268980" extrusionOk="0">
                        <a:moveTo>
                          <a:pt x="0" y="445954"/>
                        </a:moveTo>
                        <a:cubicBezTo>
                          <a:pt x="-32018" y="179911"/>
                          <a:pt x="183979" y="5885"/>
                          <a:pt x="445954" y="0"/>
                        </a:cubicBezTo>
                        <a:cubicBezTo>
                          <a:pt x="648465" y="-8516"/>
                          <a:pt x="801282" y="592"/>
                          <a:pt x="1112719" y="0"/>
                        </a:cubicBezTo>
                        <a:cubicBezTo>
                          <a:pt x="1424157" y="-592"/>
                          <a:pt x="1394485" y="36549"/>
                          <a:pt x="1599129" y="0"/>
                        </a:cubicBezTo>
                        <a:cubicBezTo>
                          <a:pt x="1803773" y="-36549"/>
                          <a:pt x="1887334" y="4148"/>
                          <a:pt x="2025421" y="0"/>
                        </a:cubicBezTo>
                        <a:cubicBezTo>
                          <a:pt x="2163508" y="-4148"/>
                          <a:pt x="2337459" y="71423"/>
                          <a:pt x="2632067" y="0"/>
                        </a:cubicBezTo>
                        <a:cubicBezTo>
                          <a:pt x="2926675" y="-71423"/>
                          <a:pt x="2897157" y="50014"/>
                          <a:pt x="3118478" y="0"/>
                        </a:cubicBezTo>
                        <a:cubicBezTo>
                          <a:pt x="3339799" y="-50014"/>
                          <a:pt x="3595118" y="31488"/>
                          <a:pt x="3785242" y="0"/>
                        </a:cubicBezTo>
                        <a:cubicBezTo>
                          <a:pt x="3975366" y="-31488"/>
                          <a:pt x="4061036" y="45199"/>
                          <a:pt x="4211534" y="0"/>
                        </a:cubicBezTo>
                        <a:cubicBezTo>
                          <a:pt x="4362032" y="-45199"/>
                          <a:pt x="4737622" y="43729"/>
                          <a:pt x="4878299" y="0"/>
                        </a:cubicBezTo>
                        <a:cubicBezTo>
                          <a:pt x="5018976" y="-43729"/>
                          <a:pt x="5092609" y="38566"/>
                          <a:pt x="5244473" y="0"/>
                        </a:cubicBezTo>
                        <a:cubicBezTo>
                          <a:pt x="5396337" y="-38566"/>
                          <a:pt x="5603015" y="62218"/>
                          <a:pt x="5791001" y="0"/>
                        </a:cubicBezTo>
                        <a:cubicBezTo>
                          <a:pt x="5978987" y="-62218"/>
                          <a:pt x="6319419" y="61097"/>
                          <a:pt x="6457766" y="0"/>
                        </a:cubicBezTo>
                        <a:cubicBezTo>
                          <a:pt x="6752615" y="-47980"/>
                          <a:pt x="6957808" y="164784"/>
                          <a:pt x="6903720" y="445954"/>
                        </a:cubicBezTo>
                        <a:cubicBezTo>
                          <a:pt x="6904819" y="637484"/>
                          <a:pt x="6887460" y="743146"/>
                          <a:pt x="6903720" y="1040222"/>
                        </a:cubicBezTo>
                        <a:cubicBezTo>
                          <a:pt x="6919980" y="1337298"/>
                          <a:pt x="6890670" y="1326156"/>
                          <a:pt x="6903720" y="1586949"/>
                        </a:cubicBezTo>
                        <a:cubicBezTo>
                          <a:pt x="6916770" y="1847742"/>
                          <a:pt x="6847784" y="2018470"/>
                          <a:pt x="6903720" y="2181217"/>
                        </a:cubicBezTo>
                        <a:cubicBezTo>
                          <a:pt x="6959656" y="2343964"/>
                          <a:pt x="6834253" y="2671832"/>
                          <a:pt x="6903720" y="2823026"/>
                        </a:cubicBezTo>
                        <a:cubicBezTo>
                          <a:pt x="6888921" y="3024801"/>
                          <a:pt x="6718233" y="3266101"/>
                          <a:pt x="6457766" y="3268980"/>
                        </a:cubicBezTo>
                        <a:cubicBezTo>
                          <a:pt x="6306746" y="3280001"/>
                          <a:pt x="6210382" y="3260281"/>
                          <a:pt x="6091592" y="3268980"/>
                        </a:cubicBezTo>
                        <a:cubicBezTo>
                          <a:pt x="5972802" y="3277679"/>
                          <a:pt x="5579944" y="3264260"/>
                          <a:pt x="5424827" y="3268980"/>
                        </a:cubicBezTo>
                        <a:cubicBezTo>
                          <a:pt x="5269710" y="3273700"/>
                          <a:pt x="5018389" y="3243132"/>
                          <a:pt x="4878299" y="3268980"/>
                        </a:cubicBezTo>
                        <a:cubicBezTo>
                          <a:pt x="4738209" y="3294828"/>
                          <a:pt x="4557963" y="3256012"/>
                          <a:pt x="4452007" y="3268980"/>
                        </a:cubicBezTo>
                        <a:cubicBezTo>
                          <a:pt x="4346051" y="3281948"/>
                          <a:pt x="4134156" y="3232566"/>
                          <a:pt x="3905479" y="3268980"/>
                        </a:cubicBezTo>
                        <a:cubicBezTo>
                          <a:pt x="3676802" y="3305394"/>
                          <a:pt x="3695219" y="3266533"/>
                          <a:pt x="3539305" y="3268980"/>
                        </a:cubicBezTo>
                        <a:cubicBezTo>
                          <a:pt x="3383391" y="3271427"/>
                          <a:pt x="3251339" y="3268816"/>
                          <a:pt x="3173131" y="3268980"/>
                        </a:cubicBezTo>
                        <a:cubicBezTo>
                          <a:pt x="3094923" y="3269144"/>
                          <a:pt x="2791342" y="3235178"/>
                          <a:pt x="2626602" y="3268980"/>
                        </a:cubicBezTo>
                        <a:cubicBezTo>
                          <a:pt x="2461862" y="3302782"/>
                          <a:pt x="2402497" y="3227202"/>
                          <a:pt x="2200310" y="3268980"/>
                        </a:cubicBezTo>
                        <a:cubicBezTo>
                          <a:pt x="1998123" y="3310758"/>
                          <a:pt x="1755437" y="3258758"/>
                          <a:pt x="1593664" y="3268980"/>
                        </a:cubicBezTo>
                        <a:cubicBezTo>
                          <a:pt x="1431891" y="3279202"/>
                          <a:pt x="1256145" y="3219001"/>
                          <a:pt x="1167371" y="3268980"/>
                        </a:cubicBezTo>
                        <a:cubicBezTo>
                          <a:pt x="1078597" y="3318959"/>
                          <a:pt x="664726" y="3208493"/>
                          <a:pt x="445954" y="3268980"/>
                        </a:cubicBezTo>
                        <a:cubicBezTo>
                          <a:pt x="190122" y="3278635"/>
                          <a:pt x="-22405" y="3117267"/>
                          <a:pt x="0" y="2823026"/>
                        </a:cubicBezTo>
                        <a:cubicBezTo>
                          <a:pt x="-44325" y="2681917"/>
                          <a:pt x="38395" y="2380560"/>
                          <a:pt x="0" y="2204987"/>
                        </a:cubicBezTo>
                        <a:cubicBezTo>
                          <a:pt x="-38395" y="2029414"/>
                          <a:pt x="35129" y="1840233"/>
                          <a:pt x="0" y="1682031"/>
                        </a:cubicBezTo>
                        <a:cubicBezTo>
                          <a:pt x="-35129" y="1523829"/>
                          <a:pt x="54825" y="1263011"/>
                          <a:pt x="0" y="1135305"/>
                        </a:cubicBezTo>
                        <a:cubicBezTo>
                          <a:pt x="-54825" y="1007599"/>
                          <a:pt x="80706" y="691508"/>
                          <a:pt x="0" y="44595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A1388ED-A976-D242-F163-D2BD503124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700000">
            <a:off x="17660236" y="516086"/>
            <a:ext cx="310853" cy="310853"/>
          </a:xfrm>
          <a:prstGeom prst="rect">
            <a:avLst/>
          </a:prstGeom>
        </p:spPr>
      </p:pic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308D11A3-03F2-6C26-2581-7F1DDC9B60AE}"/>
              </a:ext>
            </a:extLst>
          </p:cNvPr>
          <p:cNvSpPr txBox="1">
            <a:spLocks/>
          </p:cNvSpPr>
          <p:nvPr/>
        </p:nvSpPr>
        <p:spPr>
          <a:xfrm>
            <a:off x="1147475" y="2223756"/>
            <a:ext cx="3931920" cy="311514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2400" dirty="0"/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5D144D4C-AE7F-D188-C5F6-BCDF8CABBECB}"/>
              </a:ext>
            </a:extLst>
          </p:cNvPr>
          <p:cNvSpPr txBox="1"/>
          <p:nvPr/>
        </p:nvSpPr>
        <p:spPr>
          <a:xfrm>
            <a:off x="0" y="325703"/>
            <a:ext cx="18288000" cy="745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4"/>
              </a:lnSpc>
            </a:pPr>
            <a:r>
              <a:rPr lang="en-US" sz="4800" b="1" dirty="0">
                <a:solidFill>
                  <a:srgbClr val="1B4444"/>
                </a:solidFill>
                <a:latin typeface="Open Sans Bold Bold"/>
              </a:rPr>
              <a:t>SHORT </a:t>
            </a:r>
            <a:r>
              <a:rPr lang="en-US" sz="4800" b="1" dirty="0">
                <a:solidFill>
                  <a:srgbClr val="FDA715"/>
                </a:solidFill>
                <a:latin typeface="Open Sans Bold Bold"/>
              </a:rPr>
              <a:t>DEMO</a:t>
            </a:r>
          </a:p>
        </p:txBody>
      </p:sp>
      <p:sp>
        <p:nvSpPr>
          <p:cNvPr id="2" name="Rectangle: Rounded Corners 29">
            <a:extLst>
              <a:ext uri="{FF2B5EF4-FFF2-40B4-BE49-F238E27FC236}">
                <a16:creationId xmlns:a16="http://schemas.microsoft.com/office/drawing/2014/main" id="{4B7A6A14-1B13-1032-32C5-20BF1C66E9C9}"/>
              </a:ext>
            </a:extLst>
          </p:cNvPr>
          <p:cNvSpPr/>
          <p:nvPr/>
        </p:nvSpPr>
        <p:spPr>
          <a:xfrm>
            <a:off x="14880282" y="1996217"/>
            <a:ext cx="3293896" cy="7307824"/>
          </a:xfrm>
          <a:prstGeom prst="roundRect">
            <a:avLst>
              <a:gd name="adj" fmla="val 3098"/>
            </a:avLst>
          </a:prstGeom>
          <a:solidFill>
            <a:schemeClr val="bg1">
              <a:lumMod val="85000"/>
              <a:alpha val="19749"/>
            </a:schemeClr>
          </a:solidFill>
          <a:ln w="19050" cap="flat" cmpd="sng" algn="ctr">
            <a:solidFill>
              <a:srgbClr val="1B4444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903720"/>
                      <a:gd name="connsiteY0" fmla="*/ 445954 h 3268980"/>
                      <a:gd name="connsiteX1" fmla="*/ 445954 w 6903720"/>
                      <a:gd name="connsiteY1" fmla="*/ 0 h 3268980"/>
                      <a:gd name="connsiteX2" fmla="*/ 1112719 w 6903720"/>
                      <a:gd name="connsiteY2" fmla="*/ 0 h 3268980"/>
                      <a:gd name="connsiteX3" fmla="*/ 1599129 w 6903720"/>
                      <a:gd name="connsiteY3" fmla="*/ 0 h 3268980"/>
                      <a:gd name="connsiteX4" fmla="*/ 2025421 w 6903720"/>
                      <a:gd name="connsiteY4" fmla="*/ 0 h 3268980"/>
                      <a:gd name="connsiteX5" fmla="*/ 2632067 w 6903720"/>
                      <a:gd name="connsiteY5" fmla="*/ 0 h 3268980"/>
                      <a:gd name="connsiteX6" fmla="*/ 3118478 w 6903720"/>
                      <a:gd name="connsiteY6" fmla="*/ 0 h 3268980"/>
                      <a:gd name="connsiteX7" fmla="*/ 3785242 w 6903720"/>
                      <a:gd name="connsiteY7" fmla="*/ 0 h 3268980"/>
                      <a:gd name="connsiteX8" fmla="*/ 4211534 w 6903720"/>
                      <a:gd name="connsiteY8" fmla="*/ 0 h 3268980"/>
                      <a:gd name="connsiteX9" fmla="*/ 4878299 w 6903720"/>
                      <a:gd name="connsiteY9" fmla="*/ 0 h 3268980"/>
                      <a:gd name="connsiteX10" fmla="*/ 5244473 w 6903720"/>
                      <a:gd name="connsiteY10" fmla="*/ 0 h 3268980"/>
                      <a:gd name="connsiteX11" fmla="*/ 5791001 w 6903720"/>
                      <a:gd name="connsiteY11" fmla="*/ 0 h 3268980"/>
                      <a:gd name="connsiteX12" fmla="*/ 6457766 w 6903720"/>
                      <a:gd name="connsiteY12" fmla="*/ 0 h 3268980"/>
                      <a:gd name="connsiteX13" fmla="*/ 6903720 w 6903720"/>
                      <a:gd name="connsiteY13" fmla="*/ 445954 h 3268980"/>
                      <a:gd name="connsiteX14" fmla="*/ 6903720 w 6903720"/>
                      <a:gd name="connsiteY14" fmla="*/ 1040222 h 3268980"/>
                      <a:gd name="connsiteX15" fmla="*/ 6903720 w 6903720"/>
                      <a:gd name="connsiteY15" fmla="*/ 1586949 h 3268980"/>
                      <a:gd name="connsiteX16" fmla="*/ 6903720 w 6903720"/>
                      <a:gd name="connsiteY16" fmla="*/ 2181217 h 3268980"/>
                      <a:gd name="connsiteX17" fmla="*/ 6903720 w 6903720"/>
                      <a:gd name="connsiteY17" fmla="*/ 2823026 h 3268980"/>
                      <a:gd name="connsiteX18" fmla="*/ 6457766 w 6903720"/>
                      <a:gd name="connsiteY18" fmla="*/ 3268980 h 3268980"/>
                      <a:gd name="connsiteX19" fmla="*/ 6091592 w 6903720"/>
                      <a:gd name="connsiteY19" fmla="*/ 3268980 h 3268980"/>
                      <a:gd name="connsiteX20" fmla="*/ 5424827 w 6903720"/>
                      <a:gd name="connsiteY20" fmla="*/ 3268980 h 3268980"/>
                      <a:gd name="connsiteX21" fmla="*/ 4878299 w 6903720"/>
                      <a:gd name="connsiteY21" fmla="*/ 3268980 h 3268980"/>
                      <a:gd name="connsiteX22" fmla="*/ 4452007 w 6903720"/>
                      <a:gd name="connsiteY22" fmla="*/ 3268980 h 3268980"/>
                      <a:gd name="connsiteX23" fmla="*/ 3905479 w 6903720"/>
                      <a:gd name="connsiteY23" fmla="*/ 3268980 h 3268980"/>
                      <a:gd name="connsiteX24" fmla="*/ 3539305 w 6903720"/>
                      <a:gd name="connsiteY24" fmla="*/ 3268980 h 3268980"/>
                      <a:gd name="connsiteX25" fmla="*/ 3173131 w 6903720"/>
                      <a:gd name="connsiteY25" fmla="*/ 3268980 h 3268980"/>
                      <a:gd name="connsiteX26" fmla="*/ 2626602 w 6903720"/>
                      <a:gd name="connsiteY26" fmla="*/ 3268980 h 3268980"/>
                      <a:gd name="connsiteX27" fmla="*/ 2200310 w 6903720"/>
                      <a:gd name="connsiteY27" fmla="*/ 3268980 h 3268980"/>
                      <a:gd name="connsiteX28" fmla="*/ 1593664 w 6903720"/>
                      <a:gd name="connsiteY28" fmla="*/ 3268980 h 3268980"/>
                      <a:gd name="connsiteX29" fmla="*/ 1167371 w 6903720"/>
                      <a:gd name="connsiteY29" fmla="*/ 3268980 h 3268980"/>
                      <a:gd name="connsiteX30" fmla="*/ 445954 w 6903720"/>
                      <a:gd name="connsiteY30" fmla="*/ 3268980 h 3268980"/>
                      <a:gd name="connsiteX31" fmla="*/ 0 w 6903720"/>
                      <a:gd name="connsiteY31" fmla="*/ 2823026 h 3268980"/>
                      <a:gd name="connsiteX32" fmla="*/ 0 w 6903720"/>
                      <a:gd name="connsiteY32" fmla="*/ 2204987 h 3268980"/>
                      <a:gd name="connsiteX33" fmla="*/ 0 w 6903720"/>
                      <a:gd name="connsiteY33" fmla="*/ 1682031 h 3268980"/>
                      <a:gd name="connsiteX34" fmla="*/ 0 w 6903720"/>
                      <a:gd name="connsiteY34" fmla="*/ 1135305 h 3268980"/>
                      <a:gd name="connsiteX35" fmla="*/ 0 w 6903720"/>
                      <a:gd name="connsiteY35" fmla="*/ 445954 h 3268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6903720" h="3268980" extrusionOk="0">
                        <a:moveTo>
                          <a:pt x="0" y="445954"/>
                        </a:moveTo>
                        <a:cubicBezTo>
                          <a:pt x="-32018" y="179911"/>
                          <a:pt x="183979" y="5885"/>
                          <a:pt x="445954" y="0"/>
                        </a:cubicBezTo>
                        <a:cubicBezTo>
                          <a:pt x="648465" y="-8516"/>
                          <a:pt x="801282" y="592"/>
                          <a:pt x="1112719" y="0"/>
                        </a:cubicBezTo>
                        <a:cubicBezTo>
                          <a:pt x="1424157" y="-592"/>
                          <a:pt x="1394485" y="36549"/>
                          <a:pt x="1599129" y="0"/>
                        </a:cubicBezTo>
                        <a:cubicBezTo>
                          <a:pt x="1803773" y="-36549"/>
                          <a:pt x="1887334" y="4148"/>
                          <a:pt x="2025421" y="0"/>
                        </a:cubicBezTo>
                        <a:cubicBezTo>
                          <a:pt x="2163508" y="-4148"/>
                          <a:pt x="2337459" y="71423"/>
                          <a:pt x="2632067" y="0"/>
                        </a:cubicBezTo>
                        <a:cubicBezTo>
                          <a:pt x="2926675" y="-71423"/>
                          <a:pt x="2897157" y="50014"/>
                          <a:pt x="3118478" y="0"/>
                        </a:cubicBezTo>
                        <a:cubicBezTo>
                          <a:pt x="3339799" y="-50014"/>
                          <a:pt x="3595118" y="31488"/>
                          <a:pt x="3785242" y="0"/>
                        </a:cubicBezTo>
                        <a:cubicBezTo>
                          <a:pt x="3975366" y="-31488"/>
                          <a:pt x="4061036" y="45199"/>
                          <a:pt x="4211534" y="0"/>
                        </a:cubicBezTo>
                        <a:cubicBezTo>
                          <a:pt x="4362032" y="-45199"/>
                          <a:pt x="4737622" y="43729"/>
                          <a:pt x="4878299" y="0"/>
                        </a:cubicBezTo>
                        <a:cubicBezTo>
                          <a:pt x="5018976" y="-43729"/>
                          <a:pt x="5092609" y="38566"/>
                          <a:pt x="5244473" y="0"/>
                        </a:cubicBezTo>
                        <a:cubicBezTo>
                          <a:pt x="5396337" y="-38566"/>
                          <a:pt x="5603015" y="62218"/>
                          <a:pt x="5791001" y="0"/>
                        </a:cubicBezTo>
                        <a:cubicBezTo>
                          <a:pt x="5978987" y="-62218"/>
                          <a:pt x="6319419" y="61097"/>
                          <a:pt x="6457766" y="0"/>
                        </a:cubicBezTo>
                        <a:cubicBezTo>
                          <a:pt x="6752615" y="-47980"/>
                          <a:pt x="6957808" y="164784"/>
                          <a:pt x="6903720" y="445954"/>
                        </a:cubicBezTo>
                        <a:cubicBezTo>
                          <a:pt x="6904819" y="637484"/>
                          <a:pt x="6887460" y="743146"/>
                          <a:pt x="6903720" y="1040222"/>
                        </a:cubicBezTo>
                        <a:cubicBezTo>
                          <a:pt x="6919980" y="1337298"/>
                          <a:pt x="6890670" y="1326156"/>
                          <a:pt x="6903720" y="1586949"/>
                        </a:cubicBezTo>
                        <a:cubicBezTo>
                          <a:pt x="6916770" y="1847742"/>
                          <a:pt x="6847784" y="2018470"/>
                          <a:pt x="6903720" y="2181217"/>
                        </a:cubicBezTo>
                        <a:cubicBezTo>
                          <a:pt x="6959656" y="2343964"/>
                          <a:pt x="6834253" y="2671832"/>
                          <a:pt x="6903720" y="2823026"/>
                        </a:cubicBezTo>
                        <a:cubicBezTo>
                          <a:pt x="6888921" y="3024801"/>
                          <a:pt x="6718233" y="3266101"/>
                          <a:pt x="6457766" y="3268980"/>
                        </a:cubicBezTo>
                        <a:cubicBezTo>
                          <a:pt x="6306746" y="3280001"/>
                          <a:pt x="6210382" y="3260281"/>
                          <a:pt x="6091592" y="3268980"/>
                        </a:cubicBezTo>
                        <a:cubicBezTo>
                          <a:pt x="5972802" y="3277679"/>
                          <a:pt x="5579944" y="3264260"/>
                          <a:pt x="5424827" y="3268980"/>
                        </a:cubicBezTo>
                        <a:cubicBezTo>
                          <a:pt x="5269710" y="3273700"/>
                          <a:pt x="5018389" y="3243132"/>
                          <a:pt x="4878299" y="3268980"/>
                        </a:cubicBezTo>
                        <a:cubicBezTo>
                          <a:pt x="4738209" y="3294828"/>
                          <a:pt x="4557963" y="3256012"/>
                          <a:pt x="4452007" y="3268980"/>
                        </a:cubicBezTo>
                        <a:cubicBezTo>
                          <a:pt x="4346051" y="3281948"/>
                          <a:pt x="4134156" y="3232566"/>
                          <a:pt x="3905479" y="3268980"/>
                        </a:cubicBezTo>
                        <a:cubicBezTo>
                          <a:pt x="3676802" y="3305394"/>
                          <a:pt x="3695219" y="3266533"/>
                          <a:pt x="3539305" y="3268980"/>
                        </a:cubicBezTo>
                        <a:cubicBezTo>
                          <a:pt x="3383391" y="3271427"/>
                          <a:pt x="3251339" y="3268816"/>
                          <a:pt x="3173131" y="3268980"/>
                        </a:cubicBezTo>
                        <a:cubicBezTo>
                          <a:pt x="3094923" y="3269144"/>
                          <a:pt x="2791342" y="3235178"/>
                          <a:pt x="2626602" y="3268980"/>
                        </a:cubicBezTo>
                        <a:cubicBezTo>
                          <a:pt x="2461862" y="3302782"/>
                          <a:pt x="2402497" y="3227202"/>
                          <a:pt x="2200310" y="3268980"/>
                        </a:cubicBezTo>
                        <a:cubicBezTo>
                          <a:pt x="1998123" y="3310758"/>
                          <a:pt x="1755437" y="3258758"/>
                          <a:pt x="1593664" y="3268980"/>
                        </a:cubicBezTo>
                        <a:cubicBezTo>
                          <a:pt x="1431891" y="3279202"/>
                          <a:pt x="1256145" y="3219001"/>
                          <a:pt x="1167371" y="3268980"/>
                        </a:cubicBezTo>
                        <a:cubicBezTo>
                          <a:pt x="1078597" y="3318959"/>
                          <a:pt x="664726" y="3208493"/>
                          <a:pt x="445954" y="3268980"/>
                        </a:cubicBezTo>
                        <a:cubicBezTo>
                          <a:pt x="190122" y="3278635"/>
                          <a:pt x="-22405" y="3117267"/>
                          <a:pt x="0" y="2823026"/>
                        </a:cubicBezTo>
                        <a:cubicBezTo>
                          <a:pt x="-44325" y="2681917"/>
                          <a:pt x="38395" y="2380560"/>
                          <a:pt x="0" y="2204987"/>
                        </a:cubicBezTo>
                        <a:cubicBezTo>
                          <a:pt x="-38395" y="2029414"/>
                          <a:pt x="35129" y="1840233"/>
                          <a:pt x="0" y="1682031"/>
                        </a:cubicBezTo>
                        <a:cubicBezTo>
                          <a:pt x="-35129" y="1523829"/>
                          <a:pt x="54825" y="1263011"/>
                          <a:pt x="0" y="1135305"/>
                        </a:cubicBezTo>
                        <a:cubicBezTo>
                          <a:pt x="-54825" y="1007599"/>
                          <a:pt x="80706" y="691508"/>
                          <a:pt x="0" y="44595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876814-C69C-CD0A-7834-BEA83A30A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8038" y="7364265"/>
            <a:ext cx="1707299" cy="1665860"/>
          </a:xfrm>
          <a:prstGeom prst="rect">
            <a:avLst/>
          </a:prstGeom>
        </p:spPr>
      </p:pic>
      <p:pic>
        <p:nvPicPr>
          <p:cNvPr id="5" name="Picture 2" descr="Configuration, control, engine, rule, setting, settings, tools icon - Download on Iconfinder">
            <a:extLst>
              <a:ext uri="{FF2B5EF4-FFF2-40B4-BE49-F238E27FC236}">
                <a16:creationId xmlns:a16="http://schemas.microsoft.com/office/drawing/2014/main" id="{F719BAC6-F69B-EA29-D06C-81B8060AE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6514" y="5458157"/>
            <a:ext cx="2276844" cy="131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rowing Gears Icon 3195955 Vector Art at Vecteezy">
            <a:extLst>
              <a:ext uri="{FF2B5EF4-FFF2-40B4-BE49-F238E27FC236}">
                <a16:creationId xmlns:a16="http://schemas.microsoft.com/office/drawing/2014/main" id="{F7FF1DAE-E80B-BD63-E55B-7EFC95A87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5927937" y="3694074"/>
            <a:ext cx="1033832" cy="123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34">
            <a:extLst>
              <a:ext uri="{FF2B5EF4-FFF2-40B4-BE49-F238E27FC236}">
                <a16:creationId xmlns:a16="http://schemas.microsoft.com/office/drawing/2014/main" id="{4646580B-683C-8DA3-9269-06A6CA7E3356}"/>
              </a:ext>
            </a:extLst>
          </p:cNvPr>
          <p:cNvSpPr/>
          <p:nvPr/>
        </p:nvSpPr>
        <p:spPr>
          <a:xfrm>
            <a:off x="15293418" y="2172004"/>
            <a:ext cx="2299322" cy="993720"/>
          </a:xfrm>
          <a:prstGeom prst="roundRect">
            <a:avLst>
              <a:gd name="adj" fmla="val 3290"/>
            </a:avLst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glow rad="63500">
              <a:srgbClr val="70AD47">
                <a:lumMod val="60000"/>
                <a:lumOff val="40000"/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33">
            <a:extLst>
              <a:ext uri="{FF2B5EF4-FFF2-40B4-BE49-F238E27FC236}">
                <a16:creationId xmlns:a16="http://schemas.microsoft.com/office/drawing/2014/main" id="{159028F0-B252-FB4B-1AFF-A37316987BA9}"/>
              </a:ext>
            </a:extLst>
          </p:cNvPr>
          <p:cNvSpPr/>
          <p:nvPr/>
        </p:nvSpPr>
        <p:spPr>
          <a:xfrm>
            <a:off x="15276514" y="5458157"/>
            <a:ext cx="2316226" cy="1319482"/>
          </a:xfrm>
          <a:prstGeom prst="roundRect">
            <a:avLst>
              <a:gd name="adj" fmla="val 3290"/>
            </a:avLst>
          </a:prstGeom>
          <a:solidFill>
            <a:srgbClr val="FCE5CD">
              <a:alpha val="94000"/>
            </a:srgb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glow rad="63500">
              <a:srgbClr val="4472C4">
                <a:lumMod val="60000"/>
                <a:lumOff val="40000"/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64D193D-B9FF-0506-C8E3-222AAF5E8B21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>
            <a:off x="16443079" y="3165724"/>
            <a:ext cx="0" cy="54509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1C4B5A-7CF9-85F9-87BA-1DCD982E49E0}"/>
              </a:ext>
            </a:extLst>
          </p:cNvPr>
          <p:cNvSpPr txBox="1"/>
          <p:nvPr/>
        </p:nvSpPr>
        <p:spPr>
          <a:xfrm>
            <a:off x="15462171" y="2197686"/>
            <a:ext cx="1961816" cy="938719"/>
          </a:xfrm>
          <a:prstGeom prst="rect">
            <a:avLst/>
          </a:prstGeom>
          <a:noFill/>
          <a:effectLst>
            <a:outerShdw blurRad="50800" dist="38100" dir="5400000" algn="t" rotWithShape="0">
              <a:srgbClr val="A5A5A5">
                <a:lumMod val="50000"/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Observer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/>
              <a:t>Registers changes 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/>
              <a:t>Finds mismatches</a:t>
            </a:r>
            <a:endParaRPr kumimoji="0" lang="en-US" sz="9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7F3B9EFC-5615-CA50-F0A9-B2432E567957}"/>
              </a:ext>
            </a:extLst>
          </p:cNvPr>
          <p:cNvCxnSpPr>
            <a:cxnSpLocks/>
            <a:stCxn id="20" idx="3"/>
            <a:endCxn id="9" idx="3"/>
          </p:cNvCxnSpPr>
          <p:nvPr/>
        </p:nvCxnSpPr>
        <p:spPr>
          <a:xfrm flipV="1">
            <a:off x="17592740" y="6117898"/>
            <a:ext cx="12700" cy="2077663"/>
          </a:xfrm>
          <a:prstGeom prst="bentConnector3">
            <a:avLst>
              <a:gd name="adj1" fmla="val 2941945"/>
            </a:avLst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3B3DC2A-8DFE-B15A-875E-0B77BF8EB07D}"/>
              </a:ext>
            </a:extLst>
          </p:cNvPr>
          <p:cNvSpPr txBox="1"/>
          <p:nvPr/>
        </p:nvSpPr>
        <p:spPr>
          <a:xfrm>
            <a:off x="14880282" y="1635038"/>
            <a:ext cx="3293896" cy="338554"/>
          </a:xfrm>
          <a:prstGeom prst="rect">
            <a:avLst/>
          </a:prstGeom>
          <a:noFill/>
          <a:effectLst>
            <a:outerShdw blurRad="50800" dist="38100" dir="5400000" algn="t" rotWithShape="0">
              <a:srgbClr val="A5A5A5">
                <a:lumMod val="50000"/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Explorer 1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Rectangle: Rounded Corners 34">
            <a:extLst>
              <a:ext uri="{FF2B5EF4-FFF2-40B4-BE49-F238E27FC236}">
                <a16:creationId xmlns:a16="http://schemas.microsoft.com/office/drawing/2014/main" id="{3AA9F4B1-E1BF-EC98-6A50-18B75415C0CC}"/>
              </a:ext>
            </a:extLst>
          </p:cNvPr>
          <p:cNvSpPr/>
          <p:nvPr/>
        </p:nvSpPr>
        <p:spPr>
          <a:xfrm>
            <a:off x="15293418" y="3710818"/>
            <a:ext cx="2299322" cy="1202245"/>
          </a:xfrm>
          <a:prstGeom prst="roundRect">
            <a:avLst>
              <a:gd name="adj" fmla="val 3290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glow rad="63500">
              <a:srgbClr val="70AD47">
                <a:lumMod val="60000"/>
                <a:lumOff val="40000"/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1670B9-536F-3EDA-C4FA-61FB8752E588}"/>
              </a:ext>
            </a:extLst>
          </p:cNvPr>
          <p:cNvSpPr txBox="1"/>
          <p:nvPr/>
        </p:nvSpPr>
        <p:spPr>
          <a:xfrm>
            <a:off x="15797072" y="3758217"/>
            <a:ext cx="1388959" cy="1154162"/>
          </a:xfrm>
          <a:prstGeom prst="rect">
            <a:avLst/>
          </a:prstGeom>
          <a:noFill/>
          <a:effectLst>
            <a:outerShdw blurRad="50800" dist="38100" dir="5400000" algn="t" rotWithShape="0">
              <a:srgbClr val="A5A5A5">
                <a:lumMod val="50000"/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Rule Engine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Creation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/>
              <a:t>Revision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Choice</a:t>
            </a:r>
            <a:endParaRPr kumimoji="0" lang="en-US" sz="9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0" name="Rectangle: Rounded Corners 33">
            <a:extLst>
              <a:ext uri="{FF2B5EF4-FFF2-40B4-BE49-F238E27FC236}">
                <a16:creationId xmlns:a16="http://schemas.microsoft.com/office/drawing/2014/main" id="{9CF7A639-F4E8-7789-9EBF-339A27482192}"/>
              </a:ext>
            </a:extLst>
          </p:cNvPr>
          <p:cNvSpPr/>
          <p:nvPr/>
        </p:nvSpPr>
        <p:spPr>
          <a:xfrm>
            <a:off x="15276514" y="7321050"/>
            <a:ext cx="2316226" cy="1749021"/>
          </a:xfrm>
          <a:prstGeom prst="roundRect">
            <a:avLst>
              <a:gd name="adj" fmla="val 3290"/>
            </a:avLst>
          </a:prstGeom>
          <a:solidFill>
            <a:srgbClr val="D9D2E9">
              <a:alpha val="85000"/>
            </a:srgb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glow rad="63500">
              <a:srgbClr val="4472C4">
                <a:lumMod val="60000"/>
                <a:lumOff val="40000"/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7160724-DB7A-19CA-C358-9A96D3FDB4ED}"/>
                  </a:ext>
                </a:extLst>
              </p:cNvPr>
              <p:cNvSpPr txBox="1"/>
              <p:nvPr/>
            </p:nvSpPr>
            <p:spPr>
              <a:xfrm>
                <a:off x="15477888" y="7555385"/>
                <a:ext cx="2038346" cy="1785104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srgbClr val="A5A5A5">
                    <a:lumMod val="50000"/>
                    <a:alpha val="40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Predictor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600" b="0" kern="0" dirty="0"/>
                  <a:t>Calcs </a:t>
                </a:r>
                <a14:m>
                  <m:oMath xmlns:m="http://schemas.openxmlformats.org/officeDocument/2006/math">
                    <m:r>
                      <a:rPr lang="en-US" sz="1600" b="0" i="1" kern="0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1600" b="0" kern="0" dirty="0"/>
                  <a:t>-match</a:t>
                </a:r>
              </a:p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600" kern="0" dirty="0"/>
                  <a:t>Creates Imaginary Worlds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en-US" sz="1600" kern="0" dirty="0"/>
                  <a:t>Makes Predictions</a:t>
                </a:r>
              </a:p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sz="1600" kern="0" dirty="0"/>
              </a:p>
              <a:p>
                <a:pPr marR="0" lvl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en-US" sz="9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7160724-DB7A-19CA-C358-9A96D3FDB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7888" y="7555385"/>
                <a:ext cx="2038346" cy="17851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5400000" algn="t" rotWithShape="0">
                  <a:srgbClr val="A5A5A5">
                    <a:lumMod val="50000"/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F17833-5B23-E3E7-7BB3-5DD6F5770FC9}"/>
              </a:ext>
            </a:extLst>
          </p:cNvPr>
          <p:cNvCxnSpPr>
            <a:cxnSpLocks/>
            <a:stCxn id="17" idx="2"/>
            <a:endCxn id="9" idx="0"/>
          </p:cNvCxnSpPr>
          <p:nvPr/>
        </p:nvCxnSpPr>
        <p:spPr>
          <a:xfrm flipH="1">
            <a:off x="16434627" y="4913063"/>
            <a:ext cx="8452" cy="54509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35110E5-9B7A-A27D-8083-5FE54F47B842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16434627" y="6777639"/>
            <a:ext cx="0" cy="54341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D51990EA-4EB2-3150-6EEF-29AA3DD771D6}"/>
              </a:ext>
            </a:extLst>
          </p:cNvPr>
          <p:cNvGraphicFramePr>
            <a:graphicFrameLocks noGrp="1"/>
          </p:cNvGraphicFramePr>
          <p:nvPr/>
        </p:nvGraphicFramePr>
        <p:xfrm>
          <a:off x="11092182" y="2048195"/>
          <a:ext cx="3495860" cy="1258164"/>
        </p:xfrm>
        <a:graphic>
          <a:graphicData uri="http://schemas.openxmlformats.org/drawingml/2006/table">
            <a:tbl>
              <a:tblPr firstRow="1" firstCol="1" bandRow="1"/>
              <a:tblGrid>
                <a:gridCol w="498890">
                  <a:extLst>
                    <a:ext uri="{9D8B030D-6E8A-4147-A177-3AD203B41FA5}">
                      <a16:colId xmlns:a16="http://schemas.microsoft.com/office/drawing/2014/main" val="1200632620"/>
                    </a:ext>
                  </a:extLst>
                </a:gridCol>
                <a:gridCol w="498890">
                  <a:extLst>
                    <a:ext uri="{9D8B030D-6E8A-4147-A177-3AD203B41FA5}">
                      <a16:colId xmlns:a16="http://schemas.microsoft.com/office/drawing/2014/main" val="325755611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2825071427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3823426904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2360669964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2530250802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3039312022"/>
                    </a:ext>
                  </a:extLst>
                </a:gridCol>
              </a:tblGrid>
              <a:tr h="311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734389"/>
                  </a:ext>
                </a:extLst>
              </a:tr>
              <a:tr h="311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072933"/>
                  </a:ext>
                </a:extLst>
              </a:tr>
              <a:tr h="324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771697"/>
                  </a:ext>
                </a:extLst>
              </a:tr>
              <a:tr h="311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491678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05E6936D-F19E-5975-D1EE-BC4D65344879}"/>
              </a:ext>
            </a:extLst>
          </p:cNvPr>
          <p:cNvSpPr txBox="1"/>
          <p:nvPr/>
        </p:nvSpPr>
        <p:spPr>
          <a:xfrm>
            <a:off x="11266462" y="1635038"/>
            <a:ext cx="3056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Actual World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6AD7AFE-6AD1-380D-6456-96F9E15A37B8}"/>
              </a:ext>
            </a:extLst>
          </p:cNvPr>
          <p:cNvSpPr txBox="1"/>
          <p:nvPr/>
        </p:nvSpPr>
        <p:spPr>
          <a:xfrm>
            <a:off x="11274574" y="4322847"/>
            <a:ext cx="3056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Mental World</a:t>
            </a:r>
          </a:p>
        </p:txBody>
      </p: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8B832E23-8D10-15B3-B6F9-2A50BD463C8C}"/>
              </a:ext>
            </a:extLst>
          </p:cNvPr>
          <p:cNvCxnSpPr>
            <a:cxnSpLocks/>
            <a:stCxn id="9" idx="1"/>
            <a:endCxn id="36" idx="3"/>
          </p:cNvCxnSpPr>
          <p:nvPr/>
        </p:nvCxnSpPr>
        <p:spPr>
          <a:xfrm rot="10800000">
            <a:off x="14588042" y="2677278"/>
            <a:ext cx="688472" cy="344062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E20F72C-72BD-78E6-C731-6B83CADF4AAB}"/>
              </a:ext>
            </a:extLst>
          </p:cNvPr>
          <p:cNvCxnSpPr>
            <a:cxnSpLocks/>
            <a:stCxn id="36" idx="3"/>
            <a:endCxn id="8" idx="1"/>
          </p:cNvCxnSpPr>
          <p:nvPr/>
        </p:nvCxnSpPr>
        <p:spPr>
          <a:xfrm flipV="1">
            <a:off x="14588042" y="2668864"/>
            <a:ext cx="705376" cy="841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CCC5FD7-7DFE-CEC9-B2BD-9429F3D6CB8C}"/>
              </a:ext>
            </a:extLst>
          </p:cNvPr>
          <p:cNvCxnSpPr>
            <a:cxnSpLocks/>
          </p:cNvCxnSpPr>
          <p:nvPr/>
        </p:nvCxnSpPr>
        <p:spPr>
          <a:xfrm>
            <a:off x="143956" y="4168629"/>
            <a:ext cx="10701591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35D85A8-3B5C-BE07-FD2A-0D27532903F3}"/>
              </a:ext>
            </a:extLst>
          </p:cNvPr>
          <p:cNvSpPr txBox="1"/>
          <p:nvPr/>
        </p:nvSpPr>
        <p:spPr>
          <a:xfrm>
            <a:off x="159998" y="2386397"/>
            <a:ext cx="1161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B4444"/>
                </a:solidFill>
              </a:rPr>
              <a:t>Rules: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3BCB67-94AB-2175-233D-EEBC0053B08E}"/>
              </a:ext>
            </a:extLst>
          </p:cNvPr>
          <p:cNvSpPr txBox="1"/>
          <p:nvPr/>
        </p:nvSpPr>
        <p:spPr>
          <a:xfrm>
            <a:off x="159998" y="4207026"/>
            <a:ext cx="4547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B4444"/>
                </a:solidFill>
              </a:rPr>
              <a:t>Imaginary Worlds:</a:t>
            </a:r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21D90482-C97F-5539-D0E0-910A318A42C8}"/>
              </a:ext>
            </a:extLst>
          </p:cNvPr>
          <p:cNvGraphicFramePr>
            <a:graphicFrameLocks noGrp="1"/>
          </p:cNvGraphicFramePr>
          <p:nvPr/>
        </p:nvGraphicFramePr>
        <p:xfrm>
          <a:off x="1493470" y="5044658"/>
          <a:ext cx="3495860" cy="1258164"/>
        </p:xfrm>
        <a:graphic>
          <a:graphicData uri="http://schemas.openxmlformats.org/drawingml/2006/table">
            <a:tbl>
              <a:tblPr firstRow="1" firstCol="1" bandRow="1"/>
              <a:tblGrid>
                <a:gridCol w="498890">
                  <a:extLst>
                    <a:ext uri="{9D8B030D-6E8A-4147-A177-3AD203B41FA5}">
                      <a16:colId xmlns:a16="http://schemas.microsoft.com/office/drawing/2014/main" val="1200632620"/>
                    </a:ext>
                  </a:extLst>
                </a:gridCol>
                <a:gridCol w="498890">
                  <a:extLst>
                    <a:ext uri="{9D8B030D-6E8A-4147-A177-3AD203B41FA5}">
                      <a16:colId xmlns:a16="http://schemas.microsoft.com/office/drawing/2014/main" val="325755611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2825071427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3823426904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2360669964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2530250802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3039312022"/>
                    </a:ext>
                  </a:extLst>
                </a:gridCol>
              </a:tblGrid>
              <a:tr h="311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734389"/>
                  </a:ext>
                </a:extLst>
              </a:tr>
              <a:tr h="311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072933"/>
                  </a:ext>
                </a:extLst>
              </a:tr>
              <a:tr h="324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771697"/>
                  </a:ext>
                </a:extLst>
              </a:tr>
              <a:tr h="311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491678"/>
                  </a:ext>
                </a:extLst>
              </a:tr>
            </a:tbl>
          </a:graphicData>
        </a:graphic>
      </p:graphicFrame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3BDE8F6E-401A-8393-7886-91A73C40410A}"/>
              </a:ext>
            </a:extLst>
          </p:cNvPr>
          <p:cNvGraphicFramePr>
            <a:graphicFrameLocks noGrp="1"/>
          </p:cNvGraphicFramePr>
          <p:nvPr/>
        </p:nvGraphicFramePr>
        <p:xfrm>
          <a:off x="11080052" y="4789073"/>
          <a:ext cx="3495860" cy="1258164"/>
        </p:xfrm>
        <a:graphic>
          <a:graphicData uri="http://schemas.openxmlformats.org/drawingml/2006/table">
            <a:tbl>
              <a:tblPr firstRow="1" firstCol="1" bandRow="1"/>
              <a:tblGrid>
                <a:gridCol w="498890">
                  <a:extLst>
                    <a:ext uri="{9D8B030D-6E8A-4147-A177-3AD203B41FA5}">
                      <a16:colId xmlns:a16="http://schemas.microsoft.com/office/drawing/2014/main" val="1200632620"/>
                    </a:ext>
                  </a:extLst>
                </a:gridCol>
                <a:gridCol w="498890">
                  <a:extLst>
                    <a:ext uri="{9D8B030D-6E8A-4147-A177-3AD203B41FA5}">
                      <a16:colId xmlns:a16="http://schemas.microsoft.com/office/drawing/2014/main" val="325755611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2825071427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3823426904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2360669964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2530250802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3039312022"/>
                    </a:ext>
                  </a:extLst>
                </a:gridCol>
              </a:tblGrid>
              <a:tr h="311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734389"/>
                  </a:ext>
                </a:extLst>
              </a:tr>
              <a:tr h="311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072933"/>
                  </a:ext>
                </a:extLst>
              </a:tr>
              <a:tr h="324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771697"/>
                  </a:ext>
                </a:extLst>
              </a:tr>
              <a:tr h="311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491678"/>
                  </a:ext>
                </a:extLst>
              </a:tr>
            </a:tbl>
          </a:graphicData>
        </a:graphic>
      </p:graphicFrame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48A379F6-2529-D6BD-5A24-F8F999DE6B45}"/>
              </a:ext>
            </a:extLst>
          </p:cNvPr>
          <p:cNvGraphicFramePr>
            <a:graphicFrameLocks noGrp="1"/>
          </p:cNvGraphicFramePr>
          <p:nvPr/>
        </p:nvGraphicFramePr>
        <p:xfrm>
          <a:off x="11080052" y="6816532"/>
          <a:ext cx="3495860" cy="1258164"/>
        </p:xfrm>
        <a:graphic>
          <a:graphicData uri="http://schemas.openxmlformats.org/drawingml/2006/table">
            <a:tbl>
              <a:tblPr firstRow="1" firstCol="1" bandRow="1"/>
              <a:tblGrid>
                <a:gridCol w="498890">
                  <a:extLst>
                    <a:ext uri="{9D8B030D-6E8A-4147-A177-3AD203B41FA5}">
                      <a16:colId xmlns:a16="http://schemas.microsoft.com/office/drawing/2014/main" val="1200632620"/>
                    </a:ext>
                  </a:extLst>
                </a:gridCol>
                <a:gridCol w="498890">
                  <a:extLst>
                    <a:ext uri="{9D8B030D-6E8A-4147-A177-3AD203B41FA5}">
                      <a16:colId xmlns:a16="http://schemas.microsoft.com/office/drawing/2014/main" val="325755611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2825071427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3823426904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2360669964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2530250802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3039312022"/>
                    </a:ext>
                  </a:extLst>
                </a:gridCol>
              </a:tblGrid>
              <a:tr h="311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734389"/>
                  </a:ext>
                </a:extLst>
              </a:tr>
              <a:tr h="311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072933"/>
                  </a:ext>
                </a:extLst>
              </a:tr>
              <a:tr h="324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771697"/>
                  </a:ext>
                </a:extLst>
              </a:tr>
              <a:tr h="311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|||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|||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491678"/>
                  </a:ext>
                </a:extLst>
              </a:tr>
            </a:tbl>
          </a:graphicData>
        </a:graphic>
      </p:graphicFrame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3D50794-74E5-064C-B51A-3A4F68D6783D}"/>
              </a:ext>
            </a:extLst>
          </p:cNvPr>
          <p:cNvCxnSpPr>
            <a:cxnSpLocks/>
          </p:cNvCxnSpPr>
          <p:nvPr/>
        </p:nvCxnSpPr>
        <p:spPr>
          <a:xfrm flipH="1">
            <a:off x="2895233" y="4737112"/>
            <a:ext cx="692333" cy="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C78E7BD-6C23-74A7-6661-B36448129001}"/>
              </a:ext>
            </a:extLst>
          </p:cNvPr>
          <p:cNvCxnSpPr>
            <a:cxnSpLocks/>
          </p:cNvCxnSpPr>
          <p:nvPr/>
        </p:nvCxnSpPr>
        <p:spPr>
          <a:xfrm>
            <a:off x="7486083" y="4759586"/>
            <a:ext cx="676913" cy="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56A784C9-7AAE-BDA1-B46F-C06B63A78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889809"/>
              </p:ext>
            </p:extLst>
          </p:nvPr>
        </p:nvGraphicFramePr>
        <p:xfrm>
          <a:off x="6076609" y="5042773"/>
          <a:ext cx="3495860" cy="1258164"/>
        </p:xfrm>
        <a:graphic>
          <a:graphicData uri="http://schemas.openxmlformats.org/drawingml/2006/table">
            <a:tbl>
              <a:tblPr firstRow="1" firstCol="1" bandRow="1"/>
              <a:tblGrid>
                <a:gridCol w="498890">
                  <a:extLst>
                    <a:ext uri="{9D8B030D-6E8A-4147-A177-3AD203B41FA5}">
                      <a16:colId xmlns:a16="http://schemas.microsoft.com/office/drawing/2014/main" val="1200632620"/>
                    </a:ext>
                  </a:extLst>
                </a:gridCol>
                <a:gridCol w="498890">
                  <a:extLst>
                    <a:ext uri="{9D8B030D-6E8A-4147-A177-3AD203B41FA5}">
                      <a16:colId xmlns:a16="http://schemas.microsoft.com/office/drawing/2014/main" val="325755611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2825071427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3823426904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2360669964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2530250802"/>
                    </a:ext>
                  </a:extLst>
                </a:gridCol>
                <a:gridCol w="499616">
                  <a:extLst>
                    <a:ext uri="{9D8B030D-6E8A-4147-A177-3AD203B41FA5}">
                      <a16:colId xmlns:a16="http://schemas.microsoft.com/office/drawing/2014/main" val="3039312022"/>
                    </a:ext>
                  </a:extLst>
                </a:gridCol>
              </a:tblGrid>
              <a:tr h="311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734389"/>
                  </a:ext>
                </a:extLst>
              </a:tr>
              <a:tr h="311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072933"/>
                  </a:ext>
                </a:extLst>
              </a:tr>
              <a:tr h="324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 ‘’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 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771697"/>
                  </a:ext>
                </a:extLst>
              </a:tr>
              <a:tr h="311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491678"/>
                  </a:ext>
                </a:extLst>
              </a:tr>
            </a:tbl>
          </a:graphicData>
        </a:graphic>
      </p:graphicFrame>
      <p:sp>
        <p:nvSpPr>
          <p:cNvPr id="72" name="TextBox 71">
            <a:extLst>
              <a:ext uri="{FF2B5EF4-FFF2-40B4-BE49-F238E27FC236}">
                <a16:creationId xmlns:a16="http://schemas.microsoft.com/office/drawing/2014/main" id="{078AB895-587E-1EC9-B809-2CE5884552F5}"/>
              </a:ext>
            </a:extLst>
          </p:cNvPr>
          <p:cNvSpPr txBox="1"/>
          <p:nvPr/>
        </p:nvSpPr>
        <p:spPr>
          <a:xfrm>
            <a:off x="5078049" y="3943171"/>
            <a:ext cx="8418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3">
                    <a:lumMod val="75000"/>
                  </a:schemeClr>
                </a:solidFill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9F5C20-6670-6234-5134-61D0C7C7D978}"/>
                  </a:ext>
                </a:extLst>
              </p:cNvPr>
              <p:cNvSpPr txBox="1"/>
              <p:nvPr/>
            </p:nvSpPr>
            <p:spPr>
              <a:xfrm>
                <a:off x="1071991" y="2534516"/>
                <a:ext cx="9027906" cy="2178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1" dirty="0">
                    <a:solidFill>
                      <a:srgbClr val="1B4444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				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 dirty="0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</m:ctrlPr>
                      </m:sSupPr>
                      <m:e>
                        <m:r>
                          <a:rPr lang="en-US" sz="1600" b="1" i="1" dirty="0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𝒘</m:t>
                        </m:r>
                      </m:e>
                      <m:sup>
                        <m:r>
                          <a:rPr lang="en-US" sz="1600" b="1" i="1" dirty="0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600" b="1" i="1" dirty="0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</m:ctrlPr>
                      </m:sSupPr>
                      <m:e>
                        <m:r>
                          <a:rPr lang="en-US" sz="1600" b="1" i="1" dirty="0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𝒘</m:t>
                        </m:r>
                      </m:e>
                      <m:sup>
                        <m:r>
                          <a:rPr lang="en-US" sz="1600" b="1" i="1" dirty="0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1600" b="1" i="1" dirty="0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</m:ctrlPr>
                      </m:sSupPr>
                      <m:e>
                        <m:r>
                          <a:rPr lang="en-US" sz="1600" b="1" i="1" dirty="0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𝒘</m:t>
                        </m:r>
                      </m:e>
                      <m:sup>
                        <m:r>
                          <a:rPr lang="en-US" sz="1600" b="1" i="1" dirty="0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𝑻</m:t>
                        </m:r>
                      </m:sup>
                    </m:sSup>
                  </m:oMath>
                </a14:m>
                <a:endParaRPr lang="en-US" sz="1600" b="1" dirty="0">
                  <a:solidFill>
                    <a:srgbClr val="1B4444"/>
                  </a:solidFill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b="1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R1: &lt;(0 = ‘x’, 1 = ‘’, ^right) ==&gt; (0 = ‘’)&gt;	1 0 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b="1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R2: &lt;(-1 = ‘x’, 0 = ‘’, ^right)==&gt; (0 = ‘x’)&gt;	1 0 1</a:t>
                </a:r>
              </a:p>
              <a:p>
                <a:pPr>
                  <a:lnSpc>
                    <a:spcPct val="150000"/>
                  </a:lnSpc>
                </a:pPr>
                <a:endParaRPr lang="en-US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9F5C20-6670-6234-5134-61D0C7C7D9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991" y="2534516"/>
                <a:ext cx="9027906" cy="2178097"/>
              </a:xfrm>
              <a:prstGeom prst="rect">
                <a:avLst/>
              </a:prstGeom>
              <a:blipFill>
                <a:blip r:embed="rId8"/>
                <a:stretch>
                  <a:fillRect l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ABE1E860-27BC-DE8A-4027-17599D6D8BD0}"/>
              </a:ext>
            </a:extLst>
          </p:cNvPr>
          <p:cNvGraphicFramePr>
            <a:graphicFrameLocks noGrp="1"/>
          </p:cNvGraphicFramePr>
          <p:nvPr/>
        </p:nvGraphicFramePr>
        <p:xfrm>
          <a:off x="4479394" y="6889867"/>
          <a:ext cx="2933826" cy="947327"/>
        </p:xfrm>
        <a:graphic>
          <a:graphicData uri="http://schemas.openxmlformats.org/drawingml/2006/table">
            <a:tbl>
              <a:tblPr firstRow="1" firstCol="1" bandRow="1"/>
              <a:tblGrid>
                <a:gridCol w="418683">
                  <a:extLst>
                    <a:ext uri="{9D8B030D-6E8A-4147-A177-3AD203B41FA5}">
                      <a16:colId xmlns:a16="http://schemas.microsoft.com/office/drawing/2014/main" val="1200632620"/>
                    </a:ext>
                  </a:extLst>
                </a:gridCol>
                <a:gridCol w="418683">
                  <a:extLst>
                    <a:ext uri="{9D8B030D-6E8A-4147-A177-3AD203B41FA5}">
                      <a16:colId xmlns:a16="http://schemas.microsoft.com/office/drawing/2014/main" val="325755611"/>
                    </a:ext>
                  </a:extLst>
                </a:gridCol>
                <a:gridCol w="419292">
                  <a:extLst>
                    <a:ext uri="{9D8B030D-6E8A-4147-A177-3AD203B41FA5}">
                      <a16:colId xmlns:a16="http://schemas.microsoft.com/office/drawing/2014/main" val="2825071427"/>
                    </a:ext>
                  </a:extLst>
                </a:gridCol>
                <a:gridCol w="419292">
                  <a:extLst>
                    <a:ext uri="{9D8B030D-6E8A-4147-A177-3AD203B41FA5}">
                      <a16:colId xmlns:a16="http://schemas.microsoft.com/office/drawing/2014/main" val="3823426904"/>
                    </a:ext>
                  </a:extLst>
                </a:gridCol>
                <a:gridCol w="419292">
                  <a:extLst>
                    <a:ext uri="{9D8B030D-6E8A-4147-A177-3AD203B41FA5}">
                      <a16:colId xmlns:a16="http://schemas.microsoft.com/office/drawing/2014/main" val="2360669964"/>
                    </a:ext>
                  </a:extLst>
                </a:gridCol>
                <a:gridCol w="419292">
                  <a:extLst>
                    <a:ext uri="{9D8B030D-6E8A-4147-A177-3AD203B41FA5}">
                      <a16:colId xmlns:a16="http://schemas.microsoft.com/office/drawing/2014/main" val="2530250802"/>
                    </a:ext>
                  </a:extLst>
                </a:gridCol>
                <a:gridCol w="419292">
                  <a:extLst>
                    <a:ext uri="{9D8B030D-6E8A-4147-A177-3AD203B41FA5}">
                      <a16:colId xmlns:a16="http://schemas.microsoft.com/office/drawing/2014/main" val="3039312022"/>
                    </a:ext>
                  </a:extLst>
                </a:gridCol>
              </a:tblGrid>
              <a:tr h="2344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734389"/>
                  </a:ext>
                </a:extLst>
              </a:tr>
              <a:tr h="2344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072933"/>
                  </a:ext>
                </a:extLst>
              </a:tr>
              <a:tr h="2439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771697"/>
                  </a:ext>
                </a:extLst>
              </a:tr>
              <a:tr h="2344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491678"/>
                  </a:ext>
                </a:extLst>
              </a:tr>
            </a:tbl>
          </a:graphicData>
        </a:graphic>
      </p:graphicFrame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E37D0C7-A8E8-289B-6E71-C92F5537CDB9}"/>
              </a:ext>
            </a:extLst>
          </p:cNvPr>
          <p:cNvCxnSpPr>
            <a:cxnSpLocks/>
          </p:cNvCxnSpPr>
          <p:nvPr/>
        </p:nvCxnSpPr>
        <p:spPr>
          <a:xfrm>
            <a:off x="9144000" y="6673608"/>
            <a:ext cx="483222" cy="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8EFB385-3DC7-4F6E-2056-3DC02573419D}"/>
              </a:ext>
            </a:extLst>
          </p:cNvPr>
          <p:cNvCxnSpPr>
            <a:cxnSpLocks/>
          </p:cNvCxnSpPr>
          <p:nvPr/>
        </p:nvCxnSpPr>
        <p:spPr>
          <a:xfrm flipH="1">
            <a:off x="5583822" y="6673608"/>
            <a:ext cx="492787" cy="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49D5126-E8C8-0923-4E2F-6D2865CFBA9A}"/>
              </a:ext>
            </a:extLst>
          </p:cNvPr>
          <p:cNvSpPr txBox="1"/>
          <p:nvPr/>
        </p:nvSpPr>
        <p:spPr>
          <a:xfrm>
            <a:off x="7223482" y="5897918"/>
            <a:ext cx="7873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accent3">
                    <a:lumMod val="75000"/>
                  </a:schemeClr>
                </a:solidFill>
              </a:rPr>
              <a:t>…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9603793-A6B1-0D5B-7CFB-72187B811379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5946307" y="6300937"/>
            <a:ext cx="1139018" cy="58893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2172781-9EC3-61DB-4C36-885B6458AEB1}"/>
              </a:ext>
            </a:extLst>
          </p:cNvPr>
          <p:cNvCxnSpPr>
            <a:cxnSpLocks/>
          </p:cNvCxnSpPr>
          <p:nvPr/>
        </p:nvCxnSpPr>
        <p:spPr>
          <a:xfrm>
            <a:off x="8562562" y="6300937"/>
            <a:ext cx="701465" cy="58893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06B45847-3794-B051-5AA2-CD2FBDF3CE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327956"/>
              </p:ext>
            </p:extLst>
          </p:nvPr>
        </p:nvGraphicFramePr>
        <p:xfrm>
          <a:off x="10037199" y="9468063"/>
          <a:ext cx="2765819" cy="749876"/>
        </p:xfrm>
        <a:graphic>
          <a:graphicData uri="http://schemas.openxmlformats.org/drawingml/2006/table">
            <a:tbl>
              <a:tblPr firstRow="1" firstCol="1" bandRow="1"/>
              <a:tblGrid>
                <a:gridCol w="394707">
                  <a:extLst>
                    <a:ext uri="{9D8B030D-6E8A-4147-A177-3AD203B41FA5}">
                      <a16:colId xmlns:a16="http://schemas.microsoft.com/office/drawing/2014/main" val="1200632620"/>
                    </a:ext>
                  </a:extLst>
                </a:gridCol>
                <a:gridCol w="394707">
                  <a:extLst>
                    <a:ext uri="{9D8B030D-6E8A-4147-A177-3AD203B41FA5}">
                      <a16:colId xmlns:a16="http://schemas.microsoft.com/office/drawing/2014/main" val="325755611"/>
                    </a:ext>
                  </a:extLst>
                </a:gridCol>
                <a:gridCol w="395281">
                  <a:extLst>
                    <a:ext uri="{9D8B030D-6E8A-4147-A177-3AD203B41FA5}">
                      <a16:colId xmlns:a16="http://schemas.microsoft.com/office/drawing/2014/main" val="2825071427"/>
                    </a:ext>
                  </a:extLst>
                </a:gridCol>
                <a:gridCol w="395281">
                  <a:extLst>
                    <a:ext uri="{9D8B030D-6E8A-4147-A177-3AD203B41FA5}">
                      <a16:colId xmlns:a16="http://schemas.microsoft.com/office/drawing/2014/main" val="3823426904"/>
                    </a:ext>
                  </a:extLst>
                </a:gridCol>
                <a:gridCol w="395281">
                  <a:extLst>
                    <a:ext uri="{9D8B030D-6E8A-4147-A177-3AD203B41FA5}">
                      <a16:colId xmlns:a16="http://schemas.microsoft.com/office/drawing/2014/main" val="2360669964"/>
                    </a:ext>
                  </a:extLst>
                </a:gridCol>
                <a:gridCol w="395281">
                  <a:extLst>
                    <a:ext uri="{9D8B030D-6E8A-4147-A177-3AD203B41FA5}">
                      <a16:colId xmlns:a16="http://schemas.microsoft.com/office/drawing/2014/main" val="2530250802"/>
                    </a:ext>
                  </a:extLst>
                </a:gridCol>
                <a:gridCol w="395281">
                  <a:extLst>
                    <a:ext uri="{9D8B030D-6E8A-4147-A177-3AD203B41FA5}">
                      <a16:colId xmlns:a16="http://schemas.microsoft.com/office/drawing/2014/main" val="3039312022"/>
                    </a:ext>
                  </a:extLst>
                </a:gridCol>
              </a:tblGrid>
              <a:tr h="1855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734389"/>
                  </a:ext>
                </a:extLst>
              </a:tr>
              <a:tr h="1855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072933"/>
                  </a:ext>
                </a:extLst>
              </a:tr>
              <a:tr h="1931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771697"/>
                  </a:ext>
                </a:extLst>
              </a:tr>
              <a:tr h="1855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49167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2F4F0C4-0789-2EAD-201F-652712011681}"/>
                  </a:ext>
                </a:extLst>
              </p:cNvPr>
              <p:cNvSpPr txBox="1"/>
              <p:nvPr/>
            </p:nvSpPr>
            <p:spPr>
              <a:xfrm>
                <a:off x="11313749" y="6407006"/>
                <a:ext cx="30568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Predicted World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kern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kern="0" dirty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kern="0" dirty="0" smtClean="0">
                            <a:latin typeface="Cambria Math" panose="02040503050406030204" pitchFamily="18" charset="0"/>
                          </a:rPr>
                          <m:t>w</m:t>
                        </m:r>
                      </m:sub>
                    </m:sSub>
                    <m:r>
                      <a:rPr lang="en-US" sz="1800" b="0" i="0" kern="0" dirty="0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b="1" dirty="0"/>
                  <a:t>)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2F4F0C4-0789-2EAD-201F-652712011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749" y="6407006"/>
                <a:ext cx="3056889" cy="369332"/>
              </a:xfrm>
              <a:prstGeom prst="rect">
                <a:avLst/>
              </a:prstGeom>
              <a:blipFill>
                <a:blip r:embed="rId9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2E6F242-5D20-95AE-B9A6-557F601930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148626"/>
              </p:ext>
            </p:extLst>
          </p:nvPr>
        </p:nvGraphicFramePr>
        <p:xfrm>
          <a:off x="7687878" y="6904922"/>
          <a:ext cx="3152297" cy="947326"/>
        </p:xfrm>
        <a:graphic>
          <a:graphicData uri="http://schemas.openxmlformats.org/drawingml/2006/table">
            <a:tbl>
              <a:tblPr firstRow="1" firstCol="1" bandRow="1"/>
              <a:tblGrid>
                <a:gridCol w="449861">
                  <a:extLst>
                    <a:ext uri="{9D8B030D-6E8A-4147-A177-3AD203B41FA5}">
                      <a16:colId xmlns:a16="http://schemas.microsoft.com/office/drawing/2014/main" val="1200632620"/>
                    </a:ext>
                  </a:extLst>
                </a:gridCol>
                <a:gridCol w="449861">
                  <a:extLst>
                    <a:ext uri="{9D8B030D-6E8A-4147-A177-3AD203B41FA5}">
                      <a16:colId xmlns:a16="http://schemas.microsoft.com/office/drawing/2014/main" val="325755611"/>
                    </a:ext>
                  </a:extLst>
                </a:gridCol>
                <a:gridCol w="450515">
                  <a:extLst>
                    <a:ext uri="{9D8B030D-6E8A-4147-A177-3AD203B41FA5}">
                      <a16:colId xmlns:a16="http://schemas.microsoft.com/office/drawing/2014/main" val="2825071427"/>
                    </a:ext>
                  </a:extLst>
                </a:gridCol>
                <a:gridCol w="450515">
                  <a:extLst>
                    <a:ext uri="{9D8B030D-6E8A-4147-A177-3AD203B41FA5}">
                      <a16:colId xmlns:a16="http://schemas.microsoft.com/office/drawing/2014/main" val="3823426904"/>
                    </a:ext>
                  </a:extLst>
                </a:gridCol>
                <a:gridCol w="450515">
                  <a:extLst>
                    <a:ext uri="{9D8B030D-6E8A-4147-A177-3AD203B41FA5}">
                      <a16:colId xmlns:a16="http://schemas.microsoft.com/office/drawing/2014/main" val="2360669964"/>
                    </a:ext>
                  </a:extLst>
                </a:gridCol>
                <a:gridCol w="450515">
                  <a:extLst>
                    <a:ext uri="{9D8B030D-6E8A-4147-A177-3AD203B41FA5}">
                      <a16:colId xmlns:a16="http://schemas.microsoft.com/office/drawing/2014/main" val="2530250802"/>
                    </a:ext>
                  </a:extLst>
                </a:gridCol>
                <a:gridCol w="450515">
                  <a:extLst>
                    <a:ext uri="{9D8B030D-6E8A-4147-A177-3AD203B41FA5}">
                      <a16:colId xmlns:a16="http://schemas.microsoft.com/office/drawing/2014/main" val="3039312022"/>
                    </a:ext>
                  </a:extLst>
                </a:gridCol>
              </a:tblGrid>
              <a:tr h="2344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734389"/>
                  </a:ext>
                </a:extLst>
              </a:tr>
              <a:tr h="2344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072933"/>
                  </a:ext>
                </a:extLst>
              </a:tr>
              <a:tr h="2439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 ‘’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 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771697"/>
                  </a:ext>
                </a:extLst>
              </a:tr>
              <a:tr h="2344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491678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95BE792-F0E2-2B68-0646-5C128145D0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525327"/>
              </p:ext>
            </p:extLst>
          </p:nvPr>
        </p:nvGraphicFramePr>
        <p:xfrm>
          <a:off x="9144000" y="8394018"/>
          <a:ext cx="2933826" cy="786284"/>
        </p:xfrm>
        <a:graphic>
          <a:graphicData uri="http://schemas.openxmlformats.org/drawingml/2006/table">
            <a:tbl>
              <a:tblPr firstRow="1" firstCol="1" bandRow="1"/>
              <a:tblGrid>
                <a:gridCol w="418683">
                  <a:extLst>
                    <a:ext uri="{9D8B030D-6E8A-4147-A177-3AD203B41FA5}">
                      <a16:colId xmlns:a16="http://schemas.microsoft.com/office/drawing/2014/main" val="1200632620"/>
                    </a:ext>
                  </a:extLst>
                </a:gridCol>
                <a:gridCol w="418683">
                  <a:extLst>
                    <a:ext uri="{9D8B030D-6E8A-4147-A177-3AD203B41FA5}">
                      <a16:colId xmlns:a16="http://schemas.microsoft.com/office/drawing/2014/main" val="325755611"/>
                    </a:ext>
                  </a:extLst>
                </a:gridCol>
                <a:gridCol w="419292">
                  <a:extLst>
                    <a:ext uri="{9D8B030D-6E8A-4147-A177-3AD203B41FA5}">
                      <a16:colId xmlns:a16="http://schemas.microsoft.com/office/drawing/2014/main" val="2825071427"/>
                    </a:ext>
                  </a:extLst>
                </a:gridCol>
                <a:gridCol w="419292">
                  <a:extLst>
                    <a:ext uri="{9D8B030D-6E8A-4147-A177-3AD203B41FA5}">
                      <a16:colId xmlns:a16="http://schemas.microsoft.com/office/drawing/2014/main" val="3823426904"/>
                    </a:ext>
                  </a:extLst>
                </a:gridCol>
                <a:gridCol w="419292">
                  <a:extLst>
                    <a:ext uri="{9D8B030D-6E8A-4147-A177-3AD203B41FA5}">
                      <a16:colId xmlns:a16="http://schemas.microsoft.com/office/drawing/2014/main" val="2360669964"/>
                    </a:ext>
                  </a:extLst>
                </a:gridCol>
                <a:gridCol w="419292">
                  <a:extLst>
                    <a:ext uri="{9D8B030D-6E8A-4147-A177-3AD203B41FA5}">
                      <a16:colId xmlns:a16="http://schemas.microsoft.com/office/drawing/2014/main" val="2530250802"/>
                    </a:ext>
                  </a:extLst>
                </a:gridCol>
                <a:gridCol w="419292">
                  <a:extLst>
                    <a:ext uri="{9D8B030D-6E8A-4147-A177-3AD203B41FA5}">
                      <a16:colId xmlns:a16="http://schemas.microsoft.com/office/drawing/2014/main" val="3039312022"/>
                    </a:ext>
                  </a:extLst>
                </a:gridCol>
              </a:tblGrid>
              <a:tr h="1945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734389"/>
                  </a:ext>
                </a:extLst>
              </a:tr>
              <a:tr h="1945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072933"/>
                  </a:ext>
                </a:extLst>
              </a:tr>
              <a:tr h="2024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 ‘’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 X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771697"/>
                  </a:ext>
                </a:extLst>
              </a:tr>
              <a:tr h="1945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491678"/>
                  </a:ext>
                </a:extLst>
              </a:tr>
            </a:tbl>
          </a:graphicData>
        </a:graphic>
      </p:graphicFrame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4A995ED-A654-A9DF-E9FD-58F8FD1A3675}"/>
              </a:ext>
            </a:extLst>
          </p:cNvPr>
          <p:cNvCxnSpPr>
            <a:cxnSpLocks/>
          </p:cNvCxnSpPr>
          <p:nvPr/>
        </p:nvCxnSpPr>
        <p:spPr>
          <a:xfrm>
            <a:off x="9788957" y="7852248"/>
            <a:ext cx="751319" cy="54177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A55115C-0A97-5B2D-CD19-DF4DABC5B240}"/>
              </a:ext>
            </a:extLst>
          </p:cNvPr>
          <p:cNvCxnSpPr>
            <a:cxnSpLocks/>
          </p:cNvCxnSpPr>
          <p:nvPr/>
        </p:nvCxnSpPr>
        <p:spPr>
          <a:xfrm>
            <a:off x="10436721" y="8123133"/>
            <a:ext cx="483222" cy="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E5E8117-078E-4AE8-910D-B1AD9B38663A}"/>
              </a:ext>
            </a:extLst>
          </p:cNvPr>
          <p:cNvCxnSpPr>
            <a:cxnSpLocks/>
          </p:cNvCxnSpPr>
          <p:nvPr/>
        </p:nvCxnSpPr>
        <p:spPr>
          <a:xfrm>
            <a:off x="10840175" y="9184870"/>
            <a:ext cx="375743" cy="27088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BB73E375-A066-69C7-4768-DC4C7995EFDA}"/>
              </a:ext>
            </a:extLst>
          </p:cNvPr>
          <p:cNvGraphicFramePr>
            <a:graphicFrameLocks noGrp="1"/>
          </p:cNvGraphicFramePr>
          <p:nvPr/>
        </p:nvGraphicFramePr>
        <p:xfrm>
          <a:off x="6203092" y="8384735"/>
          <a:ext cx="2843494" cy="795567"/>
        </p:xfrm>
        <a:graphic>
          <a:graphicData uri="http://schemas.openxmlformats.org/drawingml/2006/table">
            <a:tbl>
              <a:tblPr firstRow="1" firstCol="1" bandRow="1"/>
              <a:tblGrid>
                <a:gridCol w="405792">
                  <a:extLst>
                    <a:ext uri="{9D8B030D-6E8A-4147-A177-3AD203B41FA5}">
                      <a16:colId xmlns:a16="http://schemas.microsoft.com/office/drawing/2014/main" val="1200632620"/>
                    </a:ext>
                  </a:extLst>
                </a:gridCol>
                <a:gridCol w="405792">
                  <a:extLst>
                    <a:ext uri="{9D8B030D-6E8A-4147-A177-3AD203B41FA5}">
                      <a16:colId xmlns:a16="http://schemas.microsoft.com/office/drawing/2014/main" val="325755611"/>
                    </a:ext>
                  </a:extLst>
                </a:gridCol>
                <a:gridCol w="406382">
                  <a:extLst>
                    <a:ext uri="{9D8B030D-6E8A-4147-A177-3AD203B41FA5}">
                      <a16:colId xmlns:a16="http://schemas.microsoft.com/office/drawing/2014/main" val="2825071427"/>
                    </a:ext>
                  </a:extLst>
                </a:gridCol>
                <a:gridCol w="406382">
                  <a:extLst>
                    <a:ext uri="{9D8B030D-6E8A-4147-A177-3AD203B41FA5}">
                      <a16:colId xmlns:a16="http://schemas.microsoft.com/office/drawing/2014/main" val="3823426904"/>
                    </a:ext>
                  </a:extLst>
                </a:gridCol>
                <a:gridCol w="406382">
                  <a:extLst>
                    <a:ext uri="{9D8B030D-6E8A-4147-A177-3AD203B41FA5}">
                      <a16:colId xmlns:a16="http://schemas.microsoft.com/office/drawing/2014/main" val="2360669964"/>
                    </a:ext>
                  </a:extLst>
                </a:gridCol>
                <a:gridCol w="406382">
                  <a:extLst>
                    <a:ext uri="{9D8B030D-6E8A-4147-A177-3AD203B41FA5}">
                      <a16:colId xmlns:a16="http://schemas.microsoft.com/office/drawing/2014/main" val="2530250802"/>
                    </a:ext>
                  </a:extLst>
                </a:gridCol>
                <a:gridCol w="406382">
                  <a:extLst>
                    <a:ext uri="{9D8B030D-6E8A-4147-A177-3AD203B41FA5}">
                      <a16:colId xmlns:a16="http://schemas.microsoft.com/office/drawing/2014/main" val="3039312022"/>
                    </a:ext>
                  </a:extLst>
                </a:gridCol>
              </a:tblGrid>
              <a:tr h="1968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734389"/>
                  </a:ext>
                </a:extLst>
              </a:tr>
              <a:tr h="1968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072933"/>
                  </a:ext>
                </a:extLst>
              </a:tr>
              <a:tr h="2048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771697"/>
                  </a:ext>
                </a:extLst>
              </a:tr>
              <a:tr h="1968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491678"/>
                  </a:ext>
                </a:extLst>
              </a:tr>
            </a:tbl>
          </a:graphicData>
        </a:graphic>
      </p:graphicFrame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AD6295-8DF2-ABF0-7519-2ABF222E8E2C}"/>
              </a:ext>
            </a:extLst>
          </p:cNvPr>
          <p:cNvCxnSpPr>
            <a:cxnSpLocks/>
            <a:endCxn id="35" idx="0"/>
          </p:cNvCxnSpPr>
          <p:nvPr/>
        </p:nvCxnSpPr>
        <p:spPr>
          <a:xfrm flipH="1">
            <a:off x="7624839" y="7870272"/>
            <a:ext cx="1160815" cy="51446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7A2A19E-B22D-AD8E-2B65-B9DC727F4400}"/>
              </a:ext>
            </a:extLst>
          </p:cNvPr>
          <p:cNvCxnSpPr>
            <a:cxnSpLocks/>
          </p:cNvCxnSpPr>
          <p:nvPr/>
        </p:nvCxnSpPr>
        <p:spPr>
          <a:xfrm flipH="1">
            <a:off x="7085325" y="8139038"/>
            <a:ext cx="492787" cy="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DA7D8C46-C89D-C3ED-90AF-7EA831304259}"/>
              </a:ext>
            </a:extLst>
          </p:cNvPr>
          <p:cNvGraphicFramePr>
            <a:graphicFrameLocks noGrp="1"/>
          </p:cNvGraphicFramePr>
          <p:nvPr/>
        </p:nvGraphicFramePr>
        <p:xfrm>
          <a:off x="7486083" y="9468063"/>
          <a:ext cx="2441923" cy="739125"/>
        </p:xfrm>
        <a:graphic>
          <a:graphicData uri="http://schemas.openxmlformats.org/drawingml/2006/table">
            <a:tbl>
              <a:tblPr firstRow="1" firstCol="1" bandRow="1"/>
              <a:tblGrid>
                <a:gridCol w="348484">
                  <a:extLst>
                    <a:ext uri="{9D8B030D-6E8A-4147-A177-3AD203B41FA5}">
                      <a16:colId xmlns:a16="http://schemas.microsoft.com/office/drawing/2014/main" val="1200632620"/>
                    </a:ext>
                  </a:extLst>
                </a:gridCol>
                <a:gridCol w="348484">
                  <a:extLst>
                    <a:ext uri="{9D8B030D-6E8A-4147-A177-3AD203B41FA5}">
                      <a16:colId xmlns:a16="http://schemas.microsoft.com/office/drawing/2014/main" val="325755611"/>
                    </a:ext>
                  </a:extLst>
                </a:gridCol>
                <a:gridCol w="348991">
                  <a:extLst>
                    <a:ext uri="{9D8B030D-6E8A-4147-A177-3AD203B41FA5}">
                      <a16:colId xmlns:a16="http://schemas.microsoft.com/office/drawing/2014/main" val="2825071427"/>
                    </a:ext>
                  </a:extLst>
                </a:gridCol>
                <a:gridCol w="348991">
                  <a:extLst>
                    <a:ext uri="{9D8B030D-6E8A-4147-A177-3AD203B41FA5}">
                      <a16:colId xmlns:a16="http://schemas.microsoft.com/office/drawing/2014/main" val="3823426904"/>
                    </a:ext>
                  </a:extLst>
                </a:gridCol>
                <a:gridCol w="348991">
                  <a:extLst>
                    <a:ext uri="{9D8B030D-6E8A-4147-A177-3AD203B41FA5}">
                      <a16:colId xmlns:a16="http://schemas.microsoft.com/office/drawing/2014/main" val="2360669964"/>
                    </a:ext>
                  </a:extLst>
                </a:gridCol>
                <a:gridCol w="348991">
                  <a:extLst>
                    <a:ext uri="{9D8B030D-6E8A-4147-A177-3AD203B41FA5}">
                      <a16:colId xmlns:a16="http://schemas.microsoft.com/office/drawing/2014/main" val="2530250802"/>
                    </a:ext>
                  </a:extLst>
                </a:gridCol>
                <a:gridCol w="348991">
                  <a:extLst>
                    <a:ext uri="{9D8B030D-6E8A-4147-A177-3AD203B41FA5}">
                      <a16:colId xmlns:a16="http://schemas.microsoft.com/office/drawing/2014/main" val="3039312022"/>
                    </a:ext>
                  </a:extLst>
                </a:gridCol>
              </a:tblGrid>
              <a:tr h="1829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734389"/>
                  </a:ext>
                </a:extLst>
              </a:tr>
              <a:tr h="1829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072933"/>
                  </a:ext>
                </a:extLst>
              </a:tr>
              <a:tr h="1903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771697"/>
                  </a:ext>
                </a:extLst>
              </a:tr>
              <a:tr h="1829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1’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491678"/>
                  </a:ext>
                </a:extLst>
              </a:tr>
            </a:tbl>
          </a:graphicData>
        </a:graphic>
      </p:graphicFrame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DA0E791-B8D3-96C6-1119-BA0B8C304005}"/>
              </a:ext>
            </a:extLst>
          </p:cNvPr>
          <p:cNvCxnSpPr>
            <a:cxnSpLocks/>
          </p:cNvCxnSpPr>
          <p:nvPr/>
        </p:nvCxnSpPr>
        <p:spPr>
          <a:xfrm flipH="1">
            <a:off x="8831272" y="9231069"/>
            <a:ext cx="1146995" cy="22011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106CD63-F88B-55E4-5E2F-091AE993BABE}"/>
              </a:ext>
            </a:extLst>
          </p:cNvPr>
          <p:cNvCxnSpPr>
            <a:cxnSpLocks/>
          </p:cNvCxnSpPr>
          <p:nvPr/>
        </p:nvCxnSpPr>
        <p:spPr>
          <a:xfrm>
            <a:off x="11420108" y="9292110"/>
            <a:ext cx="483222" cy="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5BD82C3-6DB0-E675-D159-6F40F124E055}"/>
              </a:ext>
            </a:extLst>
          </p:cNvPr>
          <p:cNvCxnSpPr>
            <a:cxnSpLocks/>
          </p:cNvCxnSpPr>
          <p:nvPr/>
        </p:nvCxnSpPr>
        <p:spPr>
          <a:xfrm flipH="1">
            <a:off x="8069775" y="9316473"/>
            <a:ext cx="492787" cy="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6C734DF-6D84-BEA3-FF4B-B684B49A865F}"/>
              </a:ext>
            </a:extLst>
          </p:cNvPr>
          <p:cNvSpPr txBox="1"/>
          <p:nvPr/>
        </p:nvSpPr>
        <p:spPr>
          <a:xfrm>
            <a:off x="8821190" y="7381329"/>
            <a:ext cx="7873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accent3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E32ECAB-BD0F-19C2-E19D-8806751CD92E}"/>
              </a:ext>
            </a:extLst>
          </p:cNvPr>
          <p:cNvSpPr txBox="1"/>
          <p:nvPr/>
        </p:nvSpPr>
        <p:spPr>
          <a:xfrm>
            <a:off x="9847249" y="8545607"/>
            <a:ext cx="7873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accent3">
                    <a:lumMod val="75000"/>
                  </a:schemeClr>
                </a:solidFill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76870D1-130F-4DE5-CE34-D82954CF3C1C}"/>
                  </a:ext>
                </a:extLst>
              </p:cNvPr>
              <p:cNvSpPr txBox="1"/>
              <p:nvPr/>
            </p:nvSpPr>
            <p:spPr>
              <a:xfrm>
                <a:off x="15710241" y="5486947"/>
                <a:ext cx="1562619" cy="1600438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srgbClr val="A5A5A5">
                    <a:lumMod val="50000"/>
                    <a:alpha val="40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Planner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kumimoji="0" lang="en-US" sz="16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Score incr.</a:t>
                </a:r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kern="0" dirty="0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0" kern="0" dirty="0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  <m:sub>
                        <m:r>
                          <a:rPr lang="en-US" sz="2000" b="1" i="0" kern="0" dirty="0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sub>
                    </m:sSub>
                    <m:r>
                      <a:rPr lang="en-US" sz="2000" b="1" i="0" kern="0" dirty="0" smtClean="0">
                        <a:solidFill>
                          <a:srgbClr val="1B4444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b="1" i="0" kern="0" dirty="0" smtClean="0">
                        <a:solidFill>
                          <a:srgbClr val="1B4444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2000" b="1" kern="0" dirty="0">
                  <a:solidFill>
                    <a:srgbClr val="1B4444"/>
                  </a:solidFill>
                </a:endParaRPr>
              </a:p>
              <a:p>
                <a:pPr marL="342900" marR="0" lvl="0" indent="-3429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eriod"/>
                  <a:tabLst/>
                  <a:defRPr/>
                </a:pPr>
                <a:r>
                  <a:rPr lang="en-US" sz="1600" kern="0" dirty="0"/>
                  <a:t>Babbling</a:t>
                </a:r>
              </a:p>
              <a:p>
                <a:pPr marL="285750" marR="0" lvl="0" indent="-2857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sz="1600" kern="0" dirty="0"/>
              </a:p>
              <a:p>
                <a:pPr marR="0" lvl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en-US" sz="9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76870D1-130F-4DE5-CE34-D82954CF3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0241" y="5486947"/>
                <a:ext cx="1562619" cy="160043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effectLst>
                <a:outerShdw blurRad="50800" dist="38100" dir="5400000" algn="t" rotWithShape="0">
                  <a:srgbClr val="A5A5A5">
                    <a:lumMod val="50000"/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Группа 11">
            <a:extLst>
              <a:ext uri="{FF2B5EF4-FFF2-40B4-BE49-F238E27FC236}">
                <a16:creationId xmlns:a16="http://schemas.microsoft.com/office/drawing/2014/main" id="{A7ADDAC5-CEB4-F38F-BEE0-B15144034205}"/>
              </a:ext>
            </a:extLst>
          </p:cNvPr>
          <p:cNvGrpSpPr/>
          <p:nvPr/>
        </p:nvGrpSpPr>
        <p:grpSpPr>
          <a:xfrm>
            <a:off x="17092612" y="2978"/>
            <a:ext cx="1201295" cy="1111448"/>
            <a:chOff x="16234062" y="-300215"/>
            <a:chExt cx="2253009" cy="2166282"/>
          </a:xfrm>
          <a:effectLst/>
        </p:grpSpPr>
        <p:sp>
          <p:nvSpPr>
            <p:cNvPr id="26" name="Прямоугольный треугольник 22">
              <a:extLst>
                <a:ext uri="{FF2B5EF4-FFF2-40B4-BE49-F238E27FC236}">
                  <a16:creationId xmlns:a16="http://schemas.microsoft.com/office/drawing/2014/main" id="{62D35C4F-1F86-9541-18ED-93792AD420F9}"/>
                </a:ext>
              </a:extLst>
            </p:cNvPr>
            <p:cNvSpPr/>
            <p:nvPr/>
          </p:nvSpPr>
          <p:spPr>
            <a:xfrm rot="10800000">
              <a:off x="16234062" y="-300215"/>
              <a:ext cx="2253005" cy="2166282"/>
            </a:xfrm>
            <a:prstGeom prst="rtTriangle">
              <a:avLst/>
            </a:prstGeom>
            <a:solidFill>
              <a:srgbClr val="FDA715"/>
            </a:solidFill>
            <a:ln>
              <a:solidFill>
                <a:srgbClr val="FDA7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ый треугольник 25">
              <a:extLst>
                <a:ext uri="{FF2B5EF4-FFF2-40B4-BE49-F238E27FC236}">
                  <a16:creationId xmlns:a16="http://schemas.microsoft.com/office/drawing/2014/main" id="{75C07792-FF0C-52D6-CCCB-8BB8C196D2DC}"/>
                </a:ext>
              </a:extLst>
            </p:cNvPr>
            <p:cNvSpPr/>
            <p:nvPr/>
          </p:nvSpPr>
          <p:spPr>
            <a:xfrm rot="10800000">
              <a:off x="16371053" y="-298409"/>
              <a:ext cx="2116018" cy="2023946"/>
            </a:xfrm>
            <a:prstGeom prst="rtTriangle">
              <a:avLst/>
            </a:prstGeom>
            <a:solidFill>
              <a:srgbClr val="1B4444"/>
            </a:solidFill>
            <a:ln>
              <a:solidFill>
                <a:srgbClr val="1B44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11">
            <a:extLst>
              <a:ext uri="{FF2B5EF4-FFF2-40B4-BE49-F238E27FC236}">
                <a16:creationId xmlns:a16="http://schemas.microsoft.com/office/drawing/2014/main" id="{5F5B3E8B-38CF-9DF1-B922-E450DA726BFA}"/>
              </a:ext>
            </a:extLst>
          </p:cNvPr>
          <p:cNvGrpSpPr/>
          <p:nvPr/>
        </p:nvGrpSpPr>
        <p:grpSpPr>
          <a:xfrm rot="10800000">
            <a:off x="10716" y="9180312"/>
            <a:ext cx="1201295" cy="1111448"/>
            <a:chOff x="16234062" y="-300215"/>
            <a:chExt cx="2253009" cy="2166282"/>
          </a:xfrm>
          <a:effectLst/>
        </p:grpSpPr>
        <p:sp>
          <p:nvSpPr>
            <p:cNvPr id="51" name="Прямоугольный треугольник 22">
              <a:extLst>
                <a:ext uri="{FF2B5EF4-FFF2-40B4-BE49-F238E27FC236}">
                  <a16:creationId xmlns:a16="http://schemas.microsoft.com/office/drawing/2014/main" id="{1677D42F-7478-3A39-7C7E-7C512DEDA39C}"/>
                </a:ext>
              </a:extLst>
            </p:cNvPr>
            <p:cNvSpPr/>
            <p:nvPr/>
          </p:nvSpPr>
          <p:spPr>
            <a:xfrm rot="10800000">
              <a:off x="16234062" y="-300215"/>
              <a:ext cx="2253005" cy="2166282"/>
            </a:xfrm>
            <a:prstGeom prst="rtTriangle">
              <a:avLst/>
            </a:prstGeom>
            <a:solidFill>
              <a:srgbClr val="FDA715"/>
            </a:solidFill>
            <a:ln>
              <a:solidFill>
                <a:srgbClr val="FDA7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ый треугольник 25">
              <a:extLst>
                <a:ext uri="{FF2B5EF4-FFF2-40B4-BE49-F238E27FC236}">
                  <a16:creationId xmlns:a16="http://schemas.microsoft.com/office/drawing/2014/main" id="{03CA6B6F-51FB-F0ED-5769-E42EAD65C240}"/>
                </a:ext>
              </a:extLst>
            </p:cNvPr>
            <p:cNvSpPr/>
            <p:nvPr/>
          </p:nvSpPr>
          <p:spPr>
            <a:xfrm rot="10800000">
              <a:off x="16371053" y="-298409"/>
              <a:ext cx="2116018" cy="2023946"/>
            </a:xfrm>
            <a:prstGeom prst="rtTriangle">
              <a:avLst/>
            </a:prstGeom>
            <a:solidFill>
              <a:srgbClr val="1B4444"/>
            </a:solidFill>
            <a:ln>
              <a:solidFill>
                <a:srgbClr val="1B44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C7D5B63-E021-75DB-2A09-E56A90586EC6}"/>
              </a:ext>
            </a:extLst>
          </p:cNvPr>
          <p:cNvCxnSpPr>
            <a:cxnSpLocks/>
          </p:cNvCxnSpPr>
          <p:nvPr/>
        </p:nvCxnSpPr>
        <p:spPr>
          <a:xfrm>
            <a:off x="119970" y="2274103"/>
            <a:ext cx="10701591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0B99A6B-F603-96AC-D606-BDB462E3901D}"/>
              </a:ext>
            </a:extLst>
          </p:cNvPr>
          <p:cNvCxnSpPr>
            <a:cxnSpLocks/>
          </p:cNvCxnSpPr>
          <p:nvPr/>
        </p:nvCxnSpPr>
        <p:spPr>
          <a:xfrm flipH="1">
            <a:off x="2634431" y="1764789"/>
            <a:ext cx="692333" cy="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EF3D3EE-7085-949D-8061-A6EAD0CA1E86}"/>
              </a:ext>
            </a:extLst>
          </p:cNvPr>
          <p:cNvCxnSpPr>
            <a:cxnSpLocks/>
          </p:cNvCxnSpPr>
          <p:nvPr/>
        </p:nvCxnSpPr>
        <p:spPr>
          <a:xfrm>
            <a:off x="4707924" y="1764789"/>
            <a:ext cx="676913" cy="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851671E-AFE5-D40E-B9E3-19D49CFA5503}"/>
              </a:ext>
            </a:extLst>
          </p:cNvPr>
          <p:cNvCxnSpPr>
            <a:cxnSpLocks/>
          </p:cNvCxnSpPr>
          <p:nvPr/>
        </p:nvCxnSpPr>
        <p:spPr>
          <a:xfrm flipV="1">
            <a:off x="3718575" y="1437407"/>
            <a:ext cx="0" cy="571435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BEF24137-92BD-860D-116E-0D0BD109CDF8}"/>
              </a:ext>
            </a:extLst>
          </p:cNvPr>
          <p:cNvCxnSpPr>
            <a:cxnSpLocks/>
          </p:cNvCxnSpPr>
          <p:nvPr/>
        </p:nvCxnSpPr>
        <p:spPr>
          <a:xfrm>
            <a:off x="4248830" y="1437407"/>
            <a:ext cx="0" cy="571435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4A79932F-C03A-6617-1F10-22398671200B}"/>
              </a:ext>
            </a:extLst>
          </p:cNvPr>
          <p:cNvSpPr txBox="1"/>
          <p:nvPr/>
        </p:nvSpPr>
        <p:spPr>
          <a:xfrm>
            <a:off x="143956" y="965399"/>
            <a:ext cx="2011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B4444"/>
                </a:solidFill>
              </a:rPr>
              <a:t>Operations: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8FAF62-68C8-8385-4FE0-243B537AE729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8762" y="9718588"/>
            <a:ext cx="1296090" cy="50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33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A719C-A0C9-8E20-8A5E-674A979B3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1">
            <a:extLst>
              <a:ext uri="{FF2B5EF4-FFF2-40B4-BE49-F238E27FC236}">
                <a16:creationId xmlns:a16="http://schemas.microsoft.com/office/drawing/2014/main" id="{6675BC9C-507C-B20D-9406-F115D4CF4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05" b="781"/>
          <a:stretch/>
        </p:blipFill>
        <p:spPr>
          <a:xfrm>
            <a:off x="-10718" y="-14753"/>
            <a:ext cx="18288000" cy="10306050"/>
          </a:xfrm>
          <a:prstGeom prst="rect">
            <a:avLst/>
          </a:prstGeom>
        </p:spPr>
      </p:pic>
      <p:grpSp>
        <p:nvGrpSpPr>
          <p:cNvPr id="15" name="Группа 11">
            <a:extLst>
              <a:ext uri="{FF2B5EF4-FFF2-40B4-BE49-F238E27FC236}">
                <a16:creationId xmlns:a16="http://schemas.microsoft.com/office/drawing/2014/main" id="{C2A36128-08CE-5FB8-7198-BFDEDF99D248}"/>
              </a:ext>
            </a:extLst>
          </p:cNvPr>
          <p:cNvGrpSpPr/>
          <p:nvPr/>
        </p:nvGrpSpPr>
        <p:grpSpPr>
          <a:xfrm rot="10800000">
            <a:off x="10716" y="9180312"/>
            <a:ext cx="1201295" cy="1111448"/>
            <a:chOff x="16234062" y="-300215"/>
            <a:chExt cx="2253009" cy="2166282"/>
          </a:xfrm>
          <a:effectLst/>
        </p:grpSpPr>
        <p:sp>
          <p:nvSpPr>
            <p:cNvPr id="16" name="Прямоугольный треугольник 22">
              <a:extLst>
                <a:ext uri="{FF2B5EF4-FFF2-40B4-BE49-F238E27FC236}">
                  <a16:creationId xmlns:a16="http://schemas.microsoft.com/office/drawing/2014/main" id="{1763CCC8-5859-3E5A-5EED-204950240EB6}"/>
                </a:ext>
              </a:extLst>
            </p:cNvPr>
            <p:cNvSpPr/>
            <p:nvPr/>
          </p:nvSpPr>
          <p:spPr>
            <a:xfrm rot="10800000">
              <a:off x="16234062" y="-300215"/>
              <a:ext cx="2253005" cy="2166282"/>
            </a:xfrm>
            <a:prstGeom prst="rtTriangle">
              <a:avLst/>
            </a:prstGeom>
            <a:solidFill>
              <a:srgbClr val="FDA715"/>
            </a:solidFill>
            <a:ln>
              <a:solidFill>
                <a:srgbClr val="FDA7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ый треугольник 25">
              <a:extLst>
                <a:ext uri="{FF2B5EF4-FFF2-40B4-BE49-F238E27FC236}">
                  <a16:creationId xmlns:a16="http://schemas.microsoft.com/office/drawing/2014/main" id="{14004662-9EA8-4FF3-D975-92A04B366DAE}"/>
                </a:ext>
              </a:extLst>
            </p:cNvPr>
            <p:cNvSpPr/>
            <p:nvPr/>
          </p:nvSpPr>
          <p:spPr>
            <a:xfrm rot="10800000">
              <a:off x="16371053" y="-298409"/>
              <a:ext cx="2116018" cy="2023946"/>
            </a:xfrm>
            <a:prstGeom prst="rtTriangle">
              <a:avLst/>
            </a:prstGeom>
            <a:solidFill>
              <a:srgbClr val="1B4444"/>
            </a:solidFill>
            <a:ln>
              <a:solidFill>
                <a:srgbClr val="1B44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1">
            <a:extLst>
              <a:ext uri="{FF2B5EF4-FFF2-40B4-BE49-F238E27FC236}">
                <a16:creationId xmlns:a16="http://schemas.microsoft.com/office/drawing/2014/main" id="{33D51A64-37DD-5117-5FBF-7AF07645A45B}"/>
              </a:ext>
            </a:extLst>
          </p:cNvPr>
          <p:cNvGrpSpPr/>
          <p:nvPr/>
        </p:nvGrpSpPr>
        <p:grpSpPr>
          <a:xfrm>
            <a:off x="17092612" y="2978"/>
            <a:ext cx="1201295" cy="1111448"/>
            <a:chOff x="16234062" y="-300215"/>
            <a:chExt cx="2253009" cy="2166282"/>
          </a:xfrm>
          <a:effectLst/>
        </p:grpSpPr>
        <p:sp>
          <p:nvSpPr>
            <p:cNvPr id="29" name="Прямоугольный треугольник 22">
              <a:extLst>
                <a:ext uri="{FF2B5EF4-FFF2-40B4-BE49-F238E27FC236}">
                  <a16:creationId xmlns:a16="http://schemas.microsoft.com/office/drawing/2014/main" id="{EE0A5FB6-FB5C-737A-9C0A-E0437C8A8B21}"/>
                </a:ext>
              </a:extLst>
            </p:cNvPr>
            <p:cNvSpPr/>
            <p:nvPr/>
          </p:nvSpPr>
          <p:spPr>
            <a:xfrm rot="10800000">
              <a:off x="16234062" y="-300215"/>
              <a:ext cx="2253005" cy="2166282"/>
            </a:xfrm>
            <a:prstGeom prst="rtTriangle">
              <a:avLst/>
            </a:prstGeom>
            <a:solidFill>
              <a:srgbClr val="FDA715"/>
            </a:solidFill>
            <a:ln>
              <a:solidFill>
                <a:srgbClr val="FDA7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ый треугольник 25">
              <a:extLst>
                <a:ext uri="{FF2B5EF4-FFF2-40B4-BE49-F238E27FC236}">
                  <a16:creationId xmlns:a16="http://schemas.microsoft.com/office/drawing/2014/main" id="{3224822D-E444-27E5-3AC1-7893B242E5DF}"/>
                </a:ext>
              </a:extLst>
            </p:cNvPr>
            <p:cNvSpPr/>
            <p:nvPr/>
          </p:nvSpPr>
          <p:spPr>
            <a:xfrm rot="10800000">
              <a:off x="16371053" y="-298409"/>
              <a:ext cx="2116018" cy="2023946"/>
            </a:xfrm>
            <a:prstGeom prst="rtTriangle">
              <a:avLst/>
            </a:prstGeom>
            <a:solidFill>
              <a:srgbClr val="1B4444"/>
            </a:solidFill>
            <a:ln>
              <a:solidFill>
                <a:srgbClr val="1B44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TextBox 8">
            <a:extLst>
              <a:ext uri="{FF2B5EF4-FFF2-40B4-BE49-F238E27FC236}">
                <a16:creationId xmlns:a16="http://schemas.microsoft.com/office/drawing/2014/main" id="{DDC95451-0F09-E548-07C5-3C39F5985DD5}"/>
              </a:ext>
            </a:extLst>
          </p:cNvPr>
          <p:cNvSpPr txBox="1"/>
          <p:nvPr/>
        </p:nvSpPr>
        <p:spPr>
          <a:xfrm>
            <a:off x="2913349" y="599974"/>
            <a:ext cx="12461302" cy="745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4"/>
              </a:lnSpc>
            </a:pPr>
            <a:r>
              <a:rPr lang="en-US" sz="4800" b="1" dirty="0">
                <a:solidFill>
                  <a:srgbClr val="1B4444"/>
                </a:solidFill>
                <a:latin typeface="Open Sans Bold Bold"/>
              </a:rPr>
              <a:t>UNCERTAINTY </a:t>
            </a:r>
            <a:r>
              <a:rPr lang="en-US" sz="4800" b="1" dirty="0">
                <a:solidFill>
                  <a:srgbClr val="FDA715"/>
                </a:solidFill>
                <a:latin typeface="Open Sans Bold Bold"/>
              </a:rPr>
              <a:t>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7">
                <a:extLst>
                  <a:ext uri="{FF2B5EF4-FFF2-40B4-BE49-F238E27FC236}">
                    <a16:creationId xmlns:a16="http://schemas.microsoft.com/office/drawing/2014/main" id="{951DB6BA-145F-8DC8-444C-B0F154B1C622}"/>
                  </a:ext>
                </a:extLst>
              </p:cNvPr>
              <p:cNvSpPr txBox="1"/>
              <p:nvPr/>
            </p:nvSpPr>
            <p:spPr>
              <a:xfrm>
                <a:off x="2064517" y="2065469"/>
                <a:ext cx="14158966" cy="493981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215900" lvl="1">
                  <a:buClr>
                    <a:srgbClr val="FDA715"/>
                  </a:buClr>
                </a:pPr>
                <a:r>
                  <a:rPr lang="en-US" sz="3200" b="1" dirty="0">
                    <a:solidFill>
                      <a:srgbClr val="1B4444"/>
                    </a:solidFill>
                    <a:latin typeface="Open Sans"/>
                  </a:rPr>
                  <a:t>Revision</a:t>
                </a:r>
                <a:endParaRPr lang="en-US" sz="3200" dirty="0">
                  <a:solidFill>
                    <a:srgbClr val="1B4444"/>
                  </a:solidFill>
                  <a:latin typeface="Open Sans"/>
                </a:endParaRPr>
              </a:p>
              <a:p>
                <a:pPr marL="673100" lvl="1" indent="-457200">
                  <a:buClr>
                    <a:srgbClr val="FDA715"/>
                  </a:buClr>
                  <a:buFont typeface="Wingdings" panose="05000000000000000000" pitchFamily="2" charset="2"/>
                  <a:buChar char="q"/>
                </a:pPr>
                <a:endParaRPr lang="en-US" sz="900" dirty="0">
                  <a:solidFill>
                    <a:srgbClr val="1B4444"/>
                  </a:solidFill>
                  <a:latin typeface="Open Sans"/>
                </a:endParaRPr>
              </a:p>
              <a:p>
                <a:pPr marL="1130300" lvl="2" indent="-457200">
                  <a:buClr>
                    <a:srgbClr val="FDA715"/>
                  </a:buClr>
                  <a:buFont typeface="Wingdings" panose="05000000000000000000" pitchFamily="2" charset="2"/>
                  <a:buChar char="q"/>
                </a:pPr>
                <a:r>
                  <a:rPr lang="en-US" sz="3200" dirty="0">
                    <a:solidFill>
                      <a:srgbClr val="1B4444"/>
                    </a:solidFill>
                    <a:latin typeface="Open Sans"/>
                  </a:rPr>
                  <a:t>Collects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1B4444"/>
                    </a:solidFill>
                    <a:latin typeface="Open Sans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1B4444"/>
                    </a:solidFill>
                    <a:latin typeface="Open Sans"/>
                  </a:rPr>
                  <a:t>evidence experienced so far</a:t>
                </a:r>
              </a:p>
              <a:p>
                <a:pPr marL="1130300" lvl="2" indent="-457200">
                  <a:buClr>
                    <a:srgbClr val="FDA715"/>
                  </a:buClr>
                  <a:buFont typeface="Wingdings" panose="05000000000000000000" pitchFamily="2" charset="2"/>
                  <a:buChar char="q"/>
                </a:pPr>
                <a:endParaRPr lang="en-US" sz="800" dirty="0">
                  <a:solidFill>
                    <a:srgbClr val="1B4444"/>
                  </a:solidFill>
                  <a:latin typeface="Open Sans"/>
                </a:endParaRPr>
              </a:p>
              <a:p>
                <a:pPr marL="1130300" lvl="2" indent="-457200">
                  <a:buClr>
                    <a:srgbClr val="FDA715"/>
                  </a:buClr>
                  <a:buFont typeface="Wingdings" panose="05000000000000000000" pitchFamily="2" charset="2"/>
                  <a:buChar char="q"/>
                </a:pPr>
                <a:r>
                  <a:rPr lang="en-US" sz="3200" dirty="0">
                    <a:solidFill>
                      <a:srgbClr val="1B4444"/>
                    </a:solidFill>
                    <a:latin typeface="Open Sans"/>
                  </a:rPr>
                  <a:t>Revises rules which allowed for valid prediction and/or mismatch</a:t>
                </a:r>
              </a:p>
              <a:p>
                <a:pPr marL="673100" lvl="2">
                  <a:buClr>
                    <a:srgbClr val="FDA715"/>
                  </a:buClr>
                </a:pPr>
                <a:endParaRPr lang="en-US" sz="3200" b="1" dirty="0">
                  <a:solidFill>
                    <a:srgbClr val="1B4444"/>
                  </a:solidFill>
                  <a:latin typeface="Open Sans"/>
                </a:endParaRPr>
              </a:p>
              <a:p>
                <a:pPr marL="215900" lvl="1">
                  <a:buClr>
                    <a:srgbClr val="FDA715"/>
                  </a:buClr>
                </a:pPr>
                <a:r>
                  <a:rPr lang="en-US" sz="3200" b="1" dirty="0">
                    <a:solidFill>
                      <a:srgbClr val="1B4444"/>
                    </a:solidFill>
                    <a:latin typeface="Open Sans"/>
                  </a:rPr>
                  <a:t>Choice</a:t>
                </a:r>
                <a:endParaRPr lang="en-US" sz="3200" dirty="0">
                  <a:solidFill>
                    <a:srgbClr val="1B4444"/>
                  </a:solidFill>
                  <a:latin typeface="Open Sans"/>
                </a:endParaRPr>
              </a:p>
              <a:p>
                <a:pPr marL="673100" lvl="1" indent="-457200">
                  <a:buClr>
                    <a:srgbClr val="FDA715"/>
                  </a:buClr>
                  <a:buFont typeface="Wingdings" panose="05000000000000000000" pitchFamily="2" charset="2"/>
                  <a:buChar char="q"/>
                </a:pPr>
                <a:endParaRPr lang="en-US" sz="900" dirty="0">
                  <a:solidFill>
                    <a:srgbClr val="1B4444"/>
                  </a:solidFill>
                  <a:latin typeface="Open Sans"/>
                </a:endParaRPr>
              </a:p>
              <a:p>
                <a:pPr marL="1130300" lvl="2" indent="-457200">
                  <a:buClr>
                    <a:srgbClr val="FDA715"/>
                  </a:buClr>
                  <a:buFont typeface="Wingdings" panose="05000000000000000000" pitchFamily="2" charset="2"/>
                  <a:buChar char="q"/>
                </a:pPr>
                <a:r>
                  <a:rPr lang="en-US" sz="3200" dirty="0">
                    <a:solidFill>
                      <a:srgbClr val="1B4444"/>
                    </a:solidFill>
                    <a:latin typeface="Open Sans"/>
                  </a:rPr>
                  <a:t>Makes certain rules invisible for the planner</a:t>
                </a:r>
              </a:p>
              <a:p>
                <a:pPr marL="1130300" lvl="2" indent="-457200">
                  <a:buClr>
                    <a:srgbClr val="FDA715"/>
                  </a:buClr>
                  <a:buFont typeface="Wingdings" panose="05000000000000000000" pitchFamily="2" charset="2"/>
                  <a:buChar char="q"/>
                </a:pPr>
                <a:endParaRPr lang="en-US" sz="800" dirty="0">
                  <a:solidFill>
                    <a:srgbClr val="1B4444"/>
                  </a:solidFill>
                  <a:latin typeface="Open Sans"/>
                </a:endParaRPr>
              </a:p>
              <a:p>
                <a:pPr marL="1130300" lvl="2" indent="-457200">
                  <a:buClr>
                    <a:srgbClr val="FDA715"/>
                  </a:buClr>
                  <a:buFont typeface="Wingdings" panose="05000000000000000000" pitchFamily="2" charset="2"/>
                  <a:buChar char="q"/>
                </a:pPr>
                <a:r>
                  <a:rPr lang="en-US" sz="3200" dirty="0">
                    <a:solidFill>
                      <a:srgbClr val="1B4444"/>
                    </a:solidFill>
                    <a:latin typeface="Open Sans"/>
                  </a:rPr>
                  <a:t>Given rules with same pre-conditions selects the highest truth expectation</a:t>
                </a:r>
              </a:p>
              <a:p>
                <a:pPr marL="1130300" lvl="2" indent="-457200">
                  <a:buClr>
                    <a:srgbClr val="FDA715"/>
                  </a:buClr>
                  <a:buFont typeface="Wingdings" panose="05000000000000000000" pitchFamily="2" charset="2"/>
                  <a:buChar char="q"/>
                </a:pPr>
                <a:endParaRPr lang="en-US" sz="900" dirty="0">
                  <a:solidFill>
                    <a:srgbClr val="1B4444"/>
                  </a:solidFill>
                  <a:latin typeface="Open Sans"/>
                </a:endParaRPr>
              </a:p>
              <a:p>
                <a:pPr marL="673100" lvl="1" indent="-457200">
                  <a:buClr>
                    <a:srgbClr val="FDA715"/>
                  </a:buClr>
                  <a:buFont typeface="Wingdings" panose="05000000000000000000" pitchFamily="2" charset="2"/>
                  <a:buChar char="q"/>
                </a:pPr>
                <a:endParaRPr lang="en-US" sz="1400" dirty="0">
                  <a:solidFill>
                    <a:srgbClr val="1B4444"/>
                  </a:solidFill>
                  <a:latin typeface="Open Sans"/>
                </a:endParaRPr>
              </a:p>
              <a:p>
                <a:pPr marL="215900" lvl="1">
                  <a:buClr>
                    <a:srgbClr val="FDA715"/>
                  </a:buClr>
                </a:pPr>
                <a:endParaRPr lang="en-US" sz="800" dirty="0">
                  <a:solidFill>
                    <a:srgbClr val="1B4444"/>
                  </a:solidFill>
                  <a:latin typeface="Open Sans"/>
                </a:endParaRPr>
              </a:p>
            </p:txBody>
          </p:sp>
        </mc:Choice>
        <mc:Fallback xmlns="">
          <p:sp>
            <p:nvSpPr>
              <p:cNvPr id="4" name="TextBox 7">
                <a:extLst>
                  <a:ext uri="{FF2B5EF4-FFF2-40B4-BE49-F238E27FC236}">
                    <a16:creationId xmlns:a16="http://schemas.microsoft.com/office/drawing/2014/main" id="{951DB6BA-145F-8DC8-444C-B0F154B1C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517" y="2065469"/>
                <a:ext cx="14158966" cy="4939814"/>
              </a:xfrm>
              <a:prstGeom prst="rect">
                <a:avLst/>
              </a:prstGeom>
              <a:blipFill>
                <a:blip r:embed="rId4"/>
                <a:stretch>
                  <a:fillRect l="-179" t="-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0B2C34-E1B2-10E2-A733-244754B54D42}"/>
                  </a:ext>
                </a:extLst>
              </p:cNvPr>
              <p:cNvSpPr txBox="1"/>
              <p:nvPr/>
            </p:nvSpPr>
            <p:spPr>
              <a:xfrm>
                <a:off x="3728548" y="5990675"/>
                <a:ext cx="11556614" cy="4938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1" dirty="0">
                    <a:solidFill>
                      <a:srgbClr val="1B4444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							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dirty="0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𝒘</m:t>
                        </m:r>
                      </m:e>
                      <m:sup>
                        <m:r>
                          <a:rPr lang="en-US" b="1" i="1" dirty="0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1" i="1" dirty="0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𝒘</m:t>
                        </m:r>
                      </m:e>
                      <m:sup>
                        <m:r>
                          <a:rPr lang="en-US" b="1" i="1" dirty="0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1" i="1" dirty="0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𝒘</m:t>
                        </m:r>
                      </m:e>
                      <m:sup>
                        <m:r>
                          <a:rPr lang="en-US" b="1" i="1" dirty="0" smtClean="0">
                            <a:solidFill>
                              <a:srgbClr val="1B4444"/>
                            </a:solidFill>
                            <a:latin typeface="Cambria Math" panose="02040503050406030204" pitchFamily="18" charset="0"/>
                            <a:cs typeface="Consolas" panose="020B0609020204030204" pitchFamily="49" charset="0"/>
                          </a:rPr>
                          <m:t>𝑻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1B4444"/>
                  </a:solidFill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b="1" dirty="0">
                    <a:solidFill>
                      <a:srgbClr val="1B4444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R1: &lt;(0 = ‘x’, 1 = ‘’, ^right) ==&gt; (0 = ‘’)&gt;		2 1 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b="1" dirty="0">
                    <a:solidFill>
                      <a:srgbClr val="1B4444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R2: &lt;(-1 = ‘x’, 0 = ‘’, ^right) ==&gt; (0 = ‘x’)&gt;		2 1 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b="1" dirty="0">
                    <a:solidFill>
                      <a:srgbClr val="1B4444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R3: &lt;(0 = ‘x’, 1 = ‘|||’, ^right) ==&gt; (0 = ‘x’)&gt; 	1 0 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b="1" dirty="0">
                    <a:solidFill>
                      <a:srgbClr val="1B4444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R4: &lt;(-1 = ‘x’, 0 = ‘|||’, ^right) </a:t>
                </a:r>
                <a:r>
                  <a:rPr lang="en-US" sz="2400" b="1" dirty="0">
                    <a:solidFill>
                      <a:srgbClr val="1B4444"/>
                    </a:solidFill>
                    <a:latin typeface="Consolas" panose="020B0609020204030204" pitchFamily="49" charset="0"/>
                    <a:cs typeface="Consolas" panose="020B0609020204030204" pitchFamily="49" charset="0"/>
                    <a:sym typeface="Wingdings" pitchFamily="2" charset="2"/>
                  </a:rPr>
                  <a:t>==&gt; (0 = ‘|||’)</a:t>
                </a:r>
                <a:r>
                  <a:rPr lang="en-US" sz="2400" b="1" dirty="0">
                    <a:solidFill>
                      <a:srgbClr val="1B4444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&gt;	1 0 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b="1" dirty="0">
                    <a:solidFill>
                      <a:srgbClr val="C00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R5: &lt;(0 = ‘x’, 1 = ‘’, ^right) ==&gt; (0 = ‘x’)&gt;		1 0 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b="1" dirty="0">
                    <a:solidFill>
                      <a:srgbClr val="C00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R6: &lt;(-1 = ‘x’, 0 = ‘’, ^right) ==&gt; (0 = ‘’)&gt;		1 0 1</a:t>
                </a:r>
              </a:p>
              <a:p>
                <a:pPr>
                  <a:lnSpc>
                    <a:spcPct val="150000"/>
                  </a:lnSpc>
                </a:pPr>
                <a:endParaRPr lang="en-US" sz="2400" b="1" dirty="0">
                  <a:solidFill>
                    <a:srgbClr val="C00000"/>
                  </a:solidFill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0B2C34-E1B2-10E2-A733-244754B54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548" y="5990675"/>
                <a:ext cx="11556614" cy="4938275"/>
              </a:xfrm>
              <a:prstGeom prst="rect">
                <a:avLst/>
              </a:prstGeom>
              <a:blipFill>
                <a:blip r:embed="rId5"/>
                <a:stretch>
                  <a:fillRect l="-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6F4287EE-0B8B-8885-3B9F-1AE7340ABCA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8762" y="9718588"/>
            <a:ext cx="1296090" cy="50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68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0876" y="897750"/>
            <a:ext cx="6833748" cy="51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82701" y="910551"/>
            <a:ext cx="6833702" cy="512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0300" y="5045648"/>
            <a:ext cx="6954900" cy="5216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58950" y="5070391"/>
            <a:ext cx="6954900" cy="52161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6C6503C8-98DE-0DB0-C612-08A740AD1CB2}"/>
              </a:ext>
            </a:extLst>
          </p:cNvPr>
          <p:cNvSpPr txBox="1"/>
          <p:nvPr/>
        </p:nvSpPr>
        <p:spPr>
          <a:xfrm>
            <a:off x="0" y="403859"/>
            <a:ext cx="18288000" cy="745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4"/>
              </a:lnSpc>
            </a:pPr>
            <a:r>
              <a:rPr lang="en-US" sz="4800" b="1" dirty="0">
                <a:solidFill>
                  <a:srgbClr val="1B4444"/>
                </a:solidFill>
                <a:latin typeface="Open Sans Bold Bold"/>
              </a:rPr>
              <a:t>REAL-TIME </a:t>
            </a:r>
            <a:r>
              <a:rPr lang="en-US" sz="4800" b="1" dirty="0">
                <a:solidFill>
                  <a:srgbClr val="FDA715"/>
                </a:solidFill>
                <a:latin typeface="Open Sans Bold Bold"/>
              </a:rPr>
              <a:t>SINGLE-EPISODE</a:t>
            </a:r>
            <a:r>
              <a:rPr lang="en-US" sz="4800" b="1" dirty="0">
                <a:solidFill>
                  <a:srgbClr val="1B4444"/>
                </a:solidFill>
                <a:latin typeface="Open Sans Bold Bold"/>
              </a:rPr>
              <a:t> LEARNING </a:t>
            </a:r>
            <a:r>
              <a:rPr lang="en-US" sz="4800" b="1" dirty="0">
                <a:solidFill>
                  <a:srgbClr val="FDA715"/>
                </a:solidFill>
                <a:latin typeface="Open Sans Bold Bold"/>
              </a:rPr>
              <a:t>DEMO</a:t>
            </a:r>
          </a:p>
        </p:txBody>
      </p:sp>
      <p:grpSp>
        <p:nvGrpSpPr>
          <p:cNvPr id="3" name="Группа 11">
            <a:extLst>
              <a:ext uri="{FF2B5EF4-FFF2-40B4-BE49-F238E27FC236}">
                <a16:creationId xmlns:a16="http://schemas.microsoft.com/office/drawing/2014/main" id="{0363E0A4-68F2-60FF-F875-848FB92D95F4}"/>
              </a:ext>
            </a:extLst>
          </p:cNvPr>
          <p:cNvGrpSpPr/>
          <p:nvPr/>
        </p:nvGrpSpPr>
        <p:grpSpPr>
          <a:xfrm rot="10800000">
            <a:off x="10716" y="9180312"/>
            <a:ext cx="1201295" cy="1111448"/>
            <a:chOff x="16234062" y="-300215"/>
            <a:chExt cx="2253009" cy="2166282"/>
          </a:xfrm>
          <a:effectLst/>
        </p:grpSpPr>
        <p:sp>
          <p:nvSpPr>
            <p:cNvPr id="4" name="Прямоугольный треугольник 22">
              <a:extLst>
                <a:ext uri="{FF2B5EF4-FFF2-40B4-BE49-F238E27FC236}">
                  <a16:creationId xmlns:a16="http://schemas.microsoft.com/office/drawing/2014/main" id="{B1FD4351-30DB-771C-8092-5B067917DB8B}"/>
                </a:ext>
              </a:extLst>
            </p:cNvPr>
            <p:cNvSpPr/>
            <p:nvPr/>
          </p:nvSpPr>
          <p:spPr>
            <a:xfrm rot="10800000">
              <a:off x="16234062" y="-300215"/>
              <a:ext cx="2253005" cy="2166282"/>
            </a:xfrm>
            <a:prstGeom prst="rtTriangle">
              <a:avLst/>
            </a:prstGeom>
            <a:solidFill>
              <a:srgbClr val="FDA715"/>
            </a:solidFill>
            <a:ln>
              <a:solidFill>
                <a:srgbClr val="FDA7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ый треугольник 25">
              <a:extLst>
                <a:ext uri="{FF2B5EF4-FFF2-40B4-BE49-F238E27FC236}">
                  <a16:creationId xmlns:a16="http://schemas.microsoft.com/office/drawing/2014/main" id="{17E06142-8B43-D9BB-AC12-B520866D310E}"/>
                </a:ext>
              </a:extLst>
            </p:cNvPr>
            <p:cNvSpPr/>
            <p:nvPr/>
          </p:nvSpPr>
          <p:spPr>
            <a:xfrm rot="10800000">
              <a:off x="16371053" y="-298409"/>
              <a:ext cx="2116018" cy="2023946"/>
            </a:xfrm>
            <a:prstGeom prst="rtTriangle">
              <a:avLst/>
            </a:prstGeom>
            <a:solidFill>
              <a:srgbClr val="1B4444"/>
            </a:solidFill>
            <a:ln>
              <a:solidFill>
                <a:srgbClr val="1B44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1">
            <a:extLst>
              <a:ext uri="{FF2B5EF4-FFF2-40B4-BE49-F238E27FC236}">
                <a16:creationId xmlns:a16="http://schemas.microsoft.com/office/drawing/2014/main" id="{1D70ECDF-22FE-866C-9697-7B2A913DD14E}"/>
              </a:ext>
            </a:extLst>
          </p:cNvPr>
          <p:cNvGrpSpPr/>
          <p:nvPr/>
        </p:nvGrpSpPr>
        <p:grpSpPr>
          <a:xfrm>
            <a:off x="17092612" y="2978"/>
            <a:ext cx="1201295" cy="1111448"/>
            <a:chOff x="16234062" y="-300215"/>
            <a:chExt cx="2253009" cy="2166282"/>
          </a:xfrm>
          <a:effectLst/>
        </p:grpSpPr>
        <p:sp>
          <p:nvSpPr>
            <p:cNvPr id="14" name="Прямоугольный треугольник 22">
              <a:extLst>
                <a:ext uri="{FF2B5EF4-FFF2-40B4-BE49-F238E27FC236}">
                  <a16:creationId xmlns:a16="http://schemas.microsoft.com/office/drawing/2014/main" id="{10B4C36F-EA40-9DCA-F408-BB9FA9F8A842}"/>
                </a:ext>
              </a:extLst>
            </p:cNvPr>
            <p:cNvSpPr/>
            <p:nvPr/>
          </p:nvSpPr>
          <p:spPr>
            <a:xfrm rot="10800000">
              <a:off x="16234062" y="-300215"/>
              <a:ext cx="2253005" cy="2166282"/>
            </a:xfrm>
            <a:prstGeom prst="rtTriangle">
              <a:avLst/>
            </a:prstGeom>
            <a:solidFill>
              <a:srgbClr val="FDA715"/>
            </a:solidFill>
            <a:ln>
              <a:solidFill>
                <a:srgbClr val="FDA7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ый треугольник 25">
              <a:extLst>
                <a:ext uri="{FF2B5EF4-FFF2-40B4-BE49-F238E27FC236}">
                  <a16:creationId xmlns:a16="http://schemas.microsoft.com/office/drawing/2014/main" id="{027B16B0-B00A-95B8-F65B-0C321F2CF483}"/>
                </a:ext>
              </a:extLst>
            </p:cNvPr>
            <p:cNvSpPr/>
            <p:nvPr/>
          </p:nvSpPr>
          <p:spPr>
            <a:xfrm rot="10800000">
              <a:off x="16371053" y="-298409"/>
              <a:ext cx="2116018" cy="2023946"/>
            </a:xfrm>
            <a:prstGeom prst="rtTriangle">
              <a:avLst/>
            </a:prstGeom>
            <a:solidFill>
              <a:srgbClr val="1B4444"/>
            </a:solidFill>
            <a:ln>
              <a:solidFill>
                <a:srgbClr val="1B44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6958C9D-311D-9529-94AB-04847586A44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8762" y="9718588"/>
            <a:ext cx="1296090" cy="5040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86"/>
          <p:cNvSpPr txBox="1">
            <a:spLocks noGrp="1"/>
          </p:cNvSpPr>
          <p:nvPr>
            <p:ph type="title"/>
          </p:nvPr>
        </p:nvSpPr>
        <p:spPr>
          <a:xfrm>
            <a:off x="1703299" y="266302"/>
            <a:ext cx="16485600" cy="852600"/>
          </a:xfrm>
          <a:prstGeom prst="rect">
            <a:avLst/>
          </a:prstGeom>
        </p:spPr>
        <p:txBody>
          <a:bodyPr spcFirstLastPara="1" vert="horz" wrap="square" lIns="137150" tIns="162000" rIns="137150" bIns="6855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sv" sz="4800" b="1" dirty="0">
                <a:solidFill>
                  <a:srgbClr val="1B4444"/>
                </a:solidFill>
              </a:rPr>
              <a:t>QUANTATIVE RESULTS IN MINIGRID </a:t>
            </a:r>
            <a:r>
              <a:rPr lang="sv" sz="4800" b="1" dirty="0">
                <a:solidFill>
                  <a:srgbClr val="FDA715"/>
                </a:solidFill>
              </a:rPr>
              <a:t>(Gym-Minigrid)</a:t>
            </a:r>
            <a:endParaRPr sz="4800" b="1" dirty="0">
              <a:solidFill>
                <a:srgbClr val="FDA715"/>
              </a:solidFill>
            </a:endParaRPr>
          </a:p>
        </p:txBody>
      </p:sp>
      <p:pic>
        <p:nvPicPr>
          <p:cNvPr id="711" name="Google Shape;711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748" y="5073543"/>
            <a:ext cx="9230948" cy="33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1148" y="2257798"/>
            <a:ext cx="4667200" cy="254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098" y="2257776"/>
            <a:ext cx="4667180" cy="2545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15" name="Google Shape;715;p86"/>
          <p:cNvGraphicFramePr/>
          <p:nvPr>
            <p:extLst>
              <p:ext uri="{D42A27DB-BD31-4B8C-83A1-F6EECF244321}">
                <p14:modId xmlns:p14="http://schemas.microsoft.com/office/powerpoint/2010/main" val="3468636508"/>
              </p:ext>
            </p:extLst>
          </p:nvPr>
        </p:nvGraphicFramePr>
        <p:xfrm>
          <a:off x="10771748" y="2170897"/>
          <a:ext cx="7190100" cy="2712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9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81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sz="2600" b="1"/>
                        <a:t>MiniGrid-UnlockPickup</a:t>
                      </a:r>
                      <a:endParaRPr sz="2600" b="1"/>
                    </a:p>
                  </a:txBody>
                  <a:tcPr marL="182850" marR="182850" marT="182850" marB="182850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sz="2600" b="1"/>
                        <a:t>SOTA methods</a:t>
                      </a:r>
                      <a:endParaRPr sz="2600" b="1"/>
                    </a:p>
                  </a:txBody>
                  <a:tcPr marL="182850" marR="182850" marT="182850" marB="182850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sz="2600" b="1" dirty="0"/>
                        <a:t>Explorer</a:t>
                      </a:r>
                      <a:endParaRPr sz="2600" b="1" dirty="0"/>
                    </a:p>
                  </a:txBody>
                  <a:tcPr marL="182850" marR="182850" marT="182850" marB="182850"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4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sz="2600"/>
                        <a:t>Learning steps till avg. return &gt; 0.9</a:t>
                      </a:r>
                      <a:endParaRPr sz="2600"/>
                    </a:p>
                  </a:txBody>
                  <a:tcPr marL="182850" marR="182850" marT="182850" marB="18285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sz="2600" dirty="0"/>
                        <a:t>10 Million</a:t>
                      </a:r>
                      <a:endParaRPr sz="2600" dirty="0"/>
                    </a:p>
                  </a:txBody>
                  <a:tcPr marL="182850" marR="182850" marT="182850" marB="18285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sz="2600" dirty="0"/>
                        <a:t>110</a:t>
                      </a:r>
                      <a:endParaRPr sz="2600" dirty="0"/>
                    </a:p>
                  </a:txBody>
                  <a:tcPr marL="182850" marR="182850" marT="182850" marB="1828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16" name="Google Shape;716;p86"/>
          <p:cNvGraphicFramePr/>
          <p:nvPr>
            <p:extLst>
              <p:ext uri="{D42A27DB-BD31-4B8C-83A1-F6EECF244321}">
                <p14:modId xmlns:p14="http://schemas.microsoft.com/office/powerpoint/2010/main" val="1387479261"/>
              </p:ext>
            </p:extLst>
          </p:nvPr>
        </p:nvGraphicFramePr>
        <p:xfrm>
          <a:off x="10766698" y="5550197"/>
          <a:ext cx="7190100" cy="3108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9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544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sz="2600" b="1"/>
                        <a:t>MiniGrid-BlockedUnlockPickup-v0</a:t>
                      </a:r>
                      <a:endParaRPr sz="2600" b="1"/>
                    </a:p>
                  </a:txBody>
                  <a:tcPr marL="182850" marR="182850" marT="182850" marB="182850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sz="2600" b="1"/>
                        <a:t>SOTA methods</a:t>
                      </a:r>
                      <a:endParaRPr sz="2600" b="1"/>
                    </a:p>
                  </a:txBody>
                  <a:tcPr marL="182850" marR="182850" marT="182850" marB="182850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sz="2600" b="1" dirty="0"/>
                        <a:t>Explorer</a:t>
                      </a:r>
                      <a:endParaRPr sz="2600" b="1" dirty="0"/>
                    </a:p>
                  </a:txBody>
                  <a:tcPr marL="182850" marR="182850" marT="182850" marB="182850"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4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sz="2600"/>
                        <a:t>Learning steps till avg. return &gt; 0.9</a:t>
                      </a:r>
                      <a:endParaRPr sz="2600"/>
                    </a:p>
                  </a:txBody>
                  <a:tcPr marL="182850" marR="182850" marT="182850" marB="18285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sz="2600"/>
                        <a:t>15 Million</a:t>
                      </a:r>
                      <a:endParaRPr sz="2600"/>
                    </a:p>
                  </a:txBody>
                  <a:tcPr marL="182850" marR="182850" marT="182850" marB="18285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sz="2600" dirty="0">
                          <a:solidFill>
                            <a:schemeClr val="dk1"/>
                          </a:solidFill>
                        </a:rPr>
                        <a:t>160</a:t>
                      </a:r>
                      <a:endParaRPr sz="2600" dirty="0"/>
                    </a:p>
                  </a:txBody>
                  <a:tcPr marL="182850" marR="182850" marT="182850" marB="1828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6">
            <a:extLst>
              <a:ext uri="{FF2B5EF4-FFF2-40B4-BE49-F238E27FC236}">
                <a16:creationId xmlns:a16="http://schemas.microsoft.com/office/drawing/2014/main" id="{6BF96E13-99C5-53AB-1959-203E6E4B6A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7450167" y="516086"/>
            <a:ext cx="310853" cy="310853"/>
          </a:xfrm>
          <a:prstGeom prst="rect">
            <a:avLst/>
          </a:prstGeom>
        </p:spPr>
      </p:pic>
      <p:pic>
        <p:nvPicPr>
          <p:cNvPr id="712" name="Google Shape;712;p8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4749" y="8548888"/>
            <a:ext cx="9230950" cy="4139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Группа 11">
            <a:extLst>
              <a:ext uri="{FF2B5EF4-FFF2-40B4-BE49-F238E27FC236}">
                <a16:creationId xmlns:a16="http://schemas.microsoft.com/office/drawing/2014/main" id="{87974F77-A7C3-EA1E-6B32-B5A8FCBFDACA}"/>
              </a:ext>
            </a:extLst>
          </p:cNvPr>
          <p:cNvGrpSpPr/>
          <p:nvPr/>
        </p:nvGrpSpPr>
        <p:grpSpPr>
          <a:xfrm>
            <a:off x="17092612" y="2978"/>
            <a:ext cx="1201295" cy="1111448"/>
            <a:chOff x="16234062" y="-300215"/>
            <a:chExt cx="2253009" cy="2166282"/>
          </a:xfrm>
          <a:effectLst/>
        </p:grpSpPr>
        <p:sp>
          <p:nvSpPr>
            <p:cNvPr id="10" name="Прямоугольный треугольник 22">
              <a:extLst>
                <a:ext uri="{FF2B5EF4-FFF2-40B4-BE49-F238E27FC236}">
                  <a16:creationId xmlns:a16="http://schemas.microsoft.com/office/drawing/2014/main" id="{10707B37-CA07-493E-FFAA-F070F415C1E1}"/>
                </a:ext>
              </a:extLst>
            </p:cNvPr>
            <p:cNvSpPr/>
            <p:nvPr/>
          </p:nvSpPr>
          <p:spPr>
            <a:xfrm rot="10800000">
              <a:off x="16234062" y="-300215"/>
              <a:ext cx="2253005" cy="2166282"/>
            </a:xfrm>
            <a:prstGeom prst="rtTriangle">
              <a:avLst/>
            </a:prstGeom>
            <a:solidFill>
              <a:srgbClr val="FDA715"/>
            </a:solidFill>
            <a:ln>
              <a:solidFill>
                <a:srgbClr val="FDA7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ый треугольник 25">
              <a:extLst>
                <a:ext uri="{FF2B5EF4-FFF2-40B4-BE49-F238E27FC236}">
                  <a16:creationId xmlns:a16="http://schemas.microsoft.com/office/drawing/2014/main" id="{43A949F3-D3F4-4B69-A87C-D67A27173410}"/>
                </a:ext>
              </a:extLst>
            </p:cNvPr>
            <p:cNvSpPr/>
            <p:nvPr/>
          </p:nvSpPr>
          <p:spPr>
            <a:xfrm rot="10800000">
              <a:off x="16371053" y="-298409"/>
              <a:ext cx="2116018" cy="2023946"/>
            </a:xfrm>
            <a:prstGeom prst="rtTriangle">
              <a:avLst/>
            </a:prstGeom>
            <a:solidFill>
              <a:srgbClr val="1B4444"/>
            </a:solidFill>
            <a:ln>
              <a:solidFill>
                <a:srgbClr val="1B44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1">
            <a:extLst>
              <a:ext uri="{FF2B5EF4-FFF2-40B4-BE49-F238E27FC236}">
                <a16:creationId xmlns:a16="http://schemas.microsoft.com/office/drawing/2014/main" id="{CD9F4B69-29B0-F531-D8EC-DA9D39E04A97}"/>
              </a:ext>
            </a:extLst>
          </p:cNvPr>
          <p:cNvGrpSpPr/>
          <p:nvPr/>
        </p:nvGrpSpPr>
        <p:grpSpPr>
          <a:xfrm rot="10800000">
            <a:off x="10716" y="9180312"/>
            <a:ext cx="1201295" cy="1111448"/>
            <a:chOff x="16234062" y="-300215"/>
            <a:chExt cx="2253009" cy="2166282"/>
          </a:xfrm>
          <a:effectLst/>
        </p:grpSpPr>
        <p:sp>
          <p:nvSpPr>
            <p:cNvPr id="14" name="Прямоугольный треугольник 22">
              <a:extLst>
                <a:ext uri="{FF2B5EF4-FFF2-40B4-BE49-F238E27FC236}">
                  <a16:creationId xmlns:a16="http://schemas.microsoft.com/office/drawing/2014/main" id="{86ACFBC6-EC72-3A74-F15C-5BF0DFB1FC1E}"/>
                </a:ext>
              </a:extLst>
            </p:cNvPr>
            <p:cNvSpPr/>
            <p:nvPr/>
          </p:nvSpPr>
          <p:spPr>
            <a:xfrm rot="10800000">
              <a:off x="16234062" y="-300215"/>
              <a:ext cx="2253005" cy="2166282"/>
            </a:xfrm>
            <a:prstGeom prst="rtTriangle">
              <a:avLst/>
            </a:prstGeom>
            <a:solidFill>
              <a:srgbClr val="FDA715"/>
            </a:solidFill>
            <a:ln>
              <a:solidFill>
                <a:srgbClr val="FDA7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ый треугольник 25">
              <a:extLst>
                <a:ext uri="{FF2B5EF4-FFF2-40B4-BE49-F238E27FC236}">
                  <a16:creationId xmlns:a16="http://schemas.microsoft.com/office/drawing/2014/main" id="{C6D45E66-923C-A474-E0CF-D0F72A8E48E3}"/>
                </a:ext>
              </a:extLst>
            </p:cNvPr>
            <p:cNvSpPr/>
            <p:nvPr/>
          </p:nvSpPr>
          <p:spPr>
            <a:xfrm rot="10800000">
              <a:off x="16371053" y="-298409"/>
              <a:ext cx="2116018" cy="2023946"/>
            </a:xfrm>
            <a:prstGeom prst="rtTriangle">
              <a:avLst/>
            </a:prstGeom>
            <a:solidFill>
              <a:srgbClr val="1B4444"/>
            </a:solidFill>
            <a:ln>
              <a:solidFill>
                <a:srgbClr val="1B44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28DBC8C-9157-D088-282F-26D08C22D46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8762" y="9718588"/>
            <a:ext cx="1296090" cy="5040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7" b="17230"/>
          <a:stretch/>
        </p:blipFill>
        <p:spPr>
          <a:xfrm>
            <a:off x="8232757" y="0"/>
            <a:ext cx="10058400" cy="10287000"/>
          </a:xfrm>
          <a:prstGeom prst="rect">
            <a:avLst/>
          </a:prstGeom>
        </p:spPr>
      </p:pic>
      <p:pic>
        <p:nvPicPr>
          <p:cNvPr id="11" name="Рисунок 1">
            <a:extLst>
              <a:ext uri="{FF2B5EF4-FFF2-40B4-BE49-F238E27FC236}">
                <a16:creationId xmlns:a16="http://schemas.microsoft.com/office/drawing/2014/main" id="{31FF502F-E076-4084-8AD6-D4CEEFB2B1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4" b="7196"/>
          <a:stretch/>
        </p:blipFill>
        <p:spPr>
          <a:xfrm>
            <a:off x="300789" y="0"/>
            <a:ext cx="18288001" cy="10287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0" y="0"/>
            <a:ext cx="13186611" cy="10287000"/>
            <a:chOff x="0" y="0"/>
            <a:chExt cx="13186611" cy="1028700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0" y="0"/>
              <a:ext cx="7434872" cy="1028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7" name="Равнобедренный треугольник 6"/>
            <p:cNvSpPr/>
            <p:nvPr/>
          </p:nvSpPr>
          <p:spPr>
            <a:xfrm>
              <a:off x="1697079" y="0"/>
              <a:ext cx="11489532" cy="10287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-116517" y="4797829"/>
            <a:ext cx="8750431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07"/>
              </a:lnSpc>
            </a:pPr>
            <a:r>
              <a:rPr lang="en-US" sz="8863" b="1" spc="124" dirty="0">
                <a:solidFill>
                  <a:srgbClr val="1B4444"/>
                </a:solidFill>
                <a:latin typeface="Open Sans Bold Bold"/>
              </a:rPr>
              <a:t>THANK </a:t>
            </a:r>
            <a:r>
              <a:rPr lang="en-US" sz="8863" b="1" spc="124" dirty="0">
                <a:solidFill>
                  <a:srgbClr val="FDA715"/>
                </a:solidFill>
                <a:latin typeface="Open Sans Bold Bold"/>
              </a:rPr>
              <a:t>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724D8-A366-0069-16BC-077DF75A6E5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2966" y="6736819"/>
            <a:ext cx="2403278" cy="93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2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ED180-CDCE-90DC-ED13-323DF7C04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294E6F-CCFF-7E13-D553-0823DE27FD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4" b="7196"/>
          <a:stretch/>
        </p:blipFill>
        <p:spPr>
          <a:xfrm>
            <a:off x="0" y="0"/>
            <a:ext cx="18299862" cy="10287000"/>
          </a:xfrm>
          <a:prstGeom prst="rect">
            <a:avLst/>
          </a:prstGeom>
        </p:spPr>
      </p:pic>
      <p:sp>
        <p:nvSpPr>
          <p:cNvPr id="22" name="TextBox 4">
            <a:extLst>
              <a:ext uri="{FF2B5EF4-FFF2-40B4-BE49-F238E27FC236}">
                <a16:creationId xmlns:a16="http://schemas.microsoft.com/office/drawing/2014/main" id="{4C9CC848-8544-17BD-4732-B628611EFFAD}"/>
              </a:ext>
            </a:extLst>
          </p:cNvPr>
          <p:cNvSpPr txBox="1"/>
          <p:nvPr/>
        </p:nvSpPr>
        <p:spPr>
          <a:xfrm>
            <a:off x="802105" y="6263689"/>
            <a:ext cx="17167240" cy="1112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07"/>
              </a:lnSpc>
            </a:pPr>
            <a:r>
              <a:rPr lang="en-US" sz="6000" b="1" spc="124" dirty="0">
                <a:solidFill>
                  <a:srgbClr val="FDA715"/>
                </a:solidFill>
                <a:latin typeface="Open Sans Bold Bold"/>
              </a:rPr>
              <a:t>I. MeTTa-</a:t>
            </a:r>
            <a:r>
              <a:rPr lang="en-US" sz="6000" b="1" spc="124" dirty="0">
                <a:solidFill>
                  <a:srgbClr val="1B4444"/>
                </a:solidFill>
                <a:latin typeface="Open Sans Bold Bold"/>
              </a:rPr>
              <a:t>NARS</a:t>
            </a:r>
          </a:p>
        </p:txBody>
      </p:sp>
      <p:pic>
        <p:nvPicPr>
          <p:cNvPr id="7" name="Picture 2" descr="GitHub - opennars/opennars: OpenNARS for Research 3.0+">
            <a:extLst>
              <a:ext uri="{FF2B5EF4-FFF2-40B4-BE49-F238E27FC236}">
                <a16:creationId xmlns:a16="http://schemas.microsoft.com/office/drawing/2014/main" id="{BB0D171E-0C9E-5763-46EA-D0D4FF3BA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816" y="2744788"/>
            <a:ext cx="2311358" cy="2311358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5926FE-FDB2-CA75-0B16-A8BDC32F329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2940" y="8308266"/>
            <a:ext cx="18288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79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4D3DF-57F9-7A0A-548F-E0C37FA38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1">
            <a:extLst>
              <a:ext uri="{FF2B5EF4-FFF2-40B4-BE49-F238E27FC236}">
                <a16:creationId xmlns:a16="http://schemas.microsoft.com/office/drawing/2014/main" id="{EEFA0986-F108-0266-475A-38E05E1889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05" b="781"/>
          <a:stretch/>
        </p:blipFill>
        <p:spPr>
          <a:xfrm>
            <a:off x="0" y="0"/>
            <a:ext cx="18288000" cy="10306050"/>
          </a:xfrm>
          <a:prstGeom prst="rect">
            <a:avLst/>
          </a:prstGeom>
        </p:spPr>
      </p:pic>
      <p:grpSp>
        <p:nvGrpSpPr>
          <p:cNvPr id="14" name="Группа 11">
            <a:extLst>
              <a:ext uri="{FF2B5EF4-FFF2-40B4-BE49-F238E27FC236}">
                <a16:creationId xmlns:a16="http://schemas.microsoft.com/office/drawing/2014/main" id="{B8FD4581-A580-6628-C7C9-EC4FCF62A316}"/>
              </a:ext>
            </a:extLst>
          </p:cNvPr>
          <p:cNvGrpSpPr/>
          <p:nvPr/>
        </p:nvGrpSpPr>
        <p:grpSpPr>
          <a:xfrm>
            <a:off x="17092612" y="2978"/>
            <a:ext cx="1201295" cy="1111448"/>
            <a:chOff x="16234062" y="-300215"/>
            <a:chExt cx="2253009" cy="2166282"/>
          </a:xfrm>
          <a:effectLst/>
        </p:grpSpPr>
        <p:sp>
          <p:nvSpPr>
            <p:cNvPr id="15" name="Прямоугольный треугольник 22">
              <a:extLst>
                <a:ext uri="{FF2B5EF4-FFF2-40B4-BE49-F238E27FC236}">
                  <a16:creationId xmlns:a16="http://schemas.microsoft.com/office/drawing/2014/main" id="{DCB39AAE-51CF-D4C0-8385-00CE7245FB1A}"/>
                </a:ext>
              </a:extLst>
            </p:cNvPr>
            <p:cNvSpPr/>
            <p:nvPr/>
          </p:nvSpPr>
          <p:spPr>
            <a:xfrm rot="10800000">
              <a:off x="16234062" y="-300215"/>
              <a:ext cx="2253005" cy="2166282"/>
            </a:xfrm>
            <a:prstGeom prst="rtTriangle">
              <a:avLst/>
            </a:prstGeom>
            <a:solidFill>
              <a:srgbClr val="FDA715"/>
            </a:solidFill>
            <a:ln>
              <a:solidFill>
                <a:srgbClr val="FDA7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ый треугольник 25">
              <a:extLst>
                <a:ext uri="{FF2B5EF4-FFF2-40B4-BE49-F238E27FC236}">
                  <a16:creationId xmlns:a16="http://schemas.microsoft.com/office/drawing/2014/main" id="{68E01AAC-D3EF-C7D3-20CF-BED6BA40EAA8}"/>
                </a:ext>
              </a:extLst>
            </p:cNvPr>
            <p:cNvSpPr/>
            <p:nvPr/>
          </p:nvSpPr>
          <p:spPr>
            <a:xfrm rot="10800000">
              <a:off x="16371053" y="-298409"/>
              <a:ext cx="2116018" cy="2023946"/>
            </a:xfrm>
            <a:prstGeom prst="rtTriangle">
              <a:avLst/>
            </a:prstGeom>
            <a:solidFill>
              <a:srgbClr val="1B4444"/>
            </a:solidFill>
            <a:ln>
              <a:solidFill>
                <a:srgbClr val="1B44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1">
            <a:extLst>
              <a:ext uri="{FF2B5EF4-FFF2-40B4-BE49-F238E27FC236}">
                <a16:creationId xmlns:a16="http://schemas.microsoft.com/office/drawing/2014/main" id="{0EAC4758-16BB-B115-66FD-9C4246515D49}"/>
              </a:ext>
            </a:extLst>
          </p:cNvPr>
          <p:cNvGrpSpPr/>
          <p:nvPr/>
        </p:nvGrpSpPr>
        <p:grpSpPr>
          <a:xfrm rot="10800000">
            <a:off x="10716" y="9180312"/>
            <a:ext cx="1201295" cy="1111448"/>
            <a:chOff x="16234062" y="-300215"/>
            <a:chExt cx="2253009" cy="2166282"/>
          </a:xfrm>
          <a:effectLst/>
        </p:grpSpPr>
        <p:sp>
          <p:nvSpPr>
            <p:cNvPr id="18" name="Прямоугольный треугольник 22">
              <a:extLst>
                <a:ext uri="{FF2B5EF4-FFF2-40B4-BE49-F238E27FC236}">
                  <a16:creationId xmlns:a16="http://schemas.microsoft.com/office/drawing/2014/main" id="{B258C84A-5E23-A7A2-89CE-8DE245C915D5}"/>
                </a:ext>
              </a:extLst>
            </p:cNvPr>
            <p:cNvSpPr/>
            <p:nvPr/>
          </p:nvSpPr>
          <p:spPr>
            <a:xfrm rot="10800000">
              <a:off x="16234062" y="-300215"/>
              <a:ext cx="2253005" cy="2166282"/>
            </a:xfrm>
            <a:prstGeom prst="rtTriangle">
              <a:avLst/>
            </a:prstGeom>
            <a:solidFill>
              <a:srgbClr val="FDA715"/>
            </a:solidFill>
            <a:ln>
              <a:solidFill>
                <a:srgbClr val="FDA7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ый треугольник 25">
              <a:extLst>
                <a:ext uri="{FF2B5EF4-FFF2-40B4-BE49-F238E27FC236}">
                  <a16:creationId xmlns:a16="http://schemas.microsoft.com/office/drawing/2014/main" id="{7640C3B9-44E0-4E11-D4D8-10C019A124E1}"/>
                </a:ext>
              </a:extLst>
            </p:cNvPr>
            <p:cNvSpPr/>
            <p:nvPr/>
          </p:nvSpPr>
          <p:spPr>
            <a:xfrm rot="10800000">
              <a:off x="16371053" y="-298409"/>
              <a:ext cx="2116018" cy="2023946"/>
            </a:xfrm>
            <a:prstGeom prst="rtTriangle">
              <a:avLst/>
            </a:prstGeom>
            <a:solidFill>
              <a:srgbClr val="1B4444"/>
            </a:solidFill>
            <a:ln>
              <a:solidFill>
                <a:srgbClr val="1B44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TextBox 8">
            <a:extLst>
              <a:ext uri="{FF2B5EF4-FFF2-40B4-BE49-F238E27FC236}">
                <a16:creationId xmlns:a16="http://schemas.microsoft.com/office/drawing/2014/main" id="{4CC02E4E-59C3-AC79-55C5-519FC61C7670}"/>
              </a:ext>
            </a:extLst>
          </p:cNvPr>
          <p:cNvSpPr txBox="1"/>
          <p:nvPr/>
        </p:nvSpPr>
        <p:spPr>
          <a:xfrm>
            <a:off x="2844959" y="679579"/>
            <a:ext cx="13653998" cy="745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04"/>
              </a:lnSpc>
            </a:pPr>
            <a:r>
              <a:rPr lang="en-US" sz="4800" b="1" dirty="0">
                <a:solidFill>
                  <a:srgbClr val="1B4444"/>
                </a:solidFill>
                <a:latin typeface="Open Sans Bold Bold"/>
              </a:rPr>
              <a:t>INTRO</a:t>
            </a:r>
            <a:r>
              <a:rPr lang="en-US" sz="4800" b="1" dirty="0">
                <a:solidFill>
                  <a:srgbClr val="FDA715"/>
                </a:solidFill>
                <a:latin typeface="Open Sans Bold Bold"/>
              </a:rPr>
              <a:t>DUCTION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33AEB816-A0DB-4180-D250-65A43B46A713}"/>
              </a:ext>
            </a:extLst>
          </p:cNvPr>
          <p:cNvSpPr txBox="1"/>
          <p:nvPr/>
        </p:nvSpPr>
        <p:spPr>
          <a:xfrm>
            <a:off x="1542374" y="2310629"/>
            <a:ext cx="15623281" cy="7110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30301" lvl="2" indent="-457200">
              <a:lnSpc>
                <a:spcPct val="150000"/>
              </a:lnSpc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1B4444"/>
                </a:solidFill>
                <a:latin typeface="Open Sans"/>
              </a:rPr>
              <a:t>Implementation of NARS in MeTTa language</a:t>
            </a:r>
          </a:p>
          <a:p>
            <a:pPr marL="1130301" lvl="2" indent="-457200">
              <a:lnSpc>
                <a:spcPct val="150000"/>
              </a:lnSpc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1B4444"/>
                </a:solidFill>
                <a:latin typeface="Open Sans"/>
              </a:rPr>
              <a:t>A general-purpose reasoning system proposed by Dr. Wang</a:t>
            </a:r>
          </a:p>
          <a:p>
            <a:pPr marL="1130301" lvl="2" indent="-457200">
              <a:lnSpc>
                <a:spcPct val="150000"/>
              </a:lnSpc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1B4444"/>
                </a:solidFill>
                <a:latin typeface="Open Sans"/>
              </a:rPr>
              <a:t>Follows NARS model of intelligence and design paradigms</a:t>
            </a:r>
          </a:p>
          <a:p>
            <a:pPr marL="1587501" lvl="3" indent="-457200">
              <a:lnSpc>
                <a:spcPct val="150000"/>
              </a:lnSpc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Non-Axiomatic Logic (</a:t>
            </a:r>
            <a:r>
              <a:rPr lang="en-US" sz="2800" b="1" dirty="0">
                <a:solidFill>
                  <a:srgbClr val="1B4444"/>
                </a:solidFill>
                <a:latin typeface="Open Sans"/>
              </a:rPr>
              <a:t>NAL</a:t>
            </a:r>
            <a:r>
              <a:rPr lang="en-US" sz="2800" dirty="0">
                <a:solidFill>
                  <a:srgbClr val="1B4444"/>
                </a:solidFill>
                <a:latin typeface="Open Sans"/>
              </a:rPr>
              <a:t>): term logic with Uncertainty Estimation</a:t>
            </a:r>
          </a:p>
          <a:p>
            <a:pPr marL="1587501" lvl="3" indent="-457200">
              <a:lnSpc>
                <a:spcPct val="150000"/>
              </a:lnSpc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Real-time learning</a:t>
            </a:r>
          </a:p>
          <a:p>
            <a:pPr marL="1587501" lvl="3" indent="-457200">
              <a:lnSpc>
                <a:spcPct val="150000"/>
              </a:lnSpc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100" dirty="0">
              <a:solidFill>
                <a:srgbClr val="1B4444"/>
              </a:solidFill>
              <a:latin typeface="Open Sans"/>
            </a:endParaRPr>
          </a:p>
          <a:p>
            <a:pPr marL="1130301" lvl="2" indent="-457200">
              <a:lnSpc>
                <a:spcPct val="150000"/>
              </a:lnSpc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1B4444"/>
                </a:solidFill>
                <a:latin typeface="Open Sans Bold"/>
              </a:rPr>
              <a:t>Operation under Assumption of Insufficient Knowledge and Resources (</a:t>
            </a:r>
            <a:r>
              <a:rPr lang="en-US" sz="3200" b="1" dirty="0">
                <a:solidFill>
                  <a:srgbClr val="1B4444"/>
                </a:solidFill>
                <a:latin typeface="Open Sans Bold"/>
              </a:rPr>
              <a:t>AIKR</a:t>
            </a:r>
            <a:r>
              <a:rPr lang="en-US" sz="3200" dirty="0">
                <a:solidFill>
                  <a:srgbClr val="1B4444"/>
                </a:solidFill>
                <a:latin typeface="Open Sans Bold"/>
              </a:rPr>
              <a:t>):</a:t>
            </a:r>
          </a:p>
          <a:p>
            <a:pPr marL="1587501" lvl="3" indent="-457200">
              <a:lnSpc>
                <a:spcPct val="150000"/>
              </a:lnSpc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1B4444"/>
                </a:solidFill>
                <a:latin typeface="Open Sans"/>
              </a:rPr>
              <a:t>Finite</a:t>
            </a:r>
            <a:r>
              <a:rPr lang="en-US" sz="2800" dirty="0">
                <a:solidFill>
                  <a:srgbClr val="1B4444"/>
                </a:solidFill>
                <a:latin typeface="Open Sans"/>
              </a:rPr>
              <a:t> processing demands</a:t>
            </a:r>
          </a:p>
          <a:p>
            <a:pPr marL="1587501" lvl="3" indent="-457200">
              <a:lnSpc>
                <a:spcPct val="150000"/>
              </a:lnSpc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1B4444"/>
                </a:solidFill>
                <a:latin typeface="Open Sans"/>
              </a:rPr>
              <a:t>Open</a:t>
            </a:r>
            <a:r>
              <a:rPr lang="en-US" sz="2800" dirty="0">
                <a:solidFill>
                  <a:srgbClr val="1B4444"/>
                </a:solidFill>
                <a:latin typeface="Open Sans"/>
              </a:rPr>
              <a:t> to new information at runtime</a:t>
            </a:r>
          </a:p>
          <a:p>
            <a:pPr marL="1587501" lvl="3" indent="-457200">
              <a:lnSpc>
                <a:spcPct val="150000"/>
              </a:lnSpc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1B4444"/>
                </a:solidFill>
                <a:latin typeface="Open Sans"/>
              </a:rPr>
              <a:t>Real-time</a:t>
            </a:r>
            <a:r>
              <a:rPr lang="en-US" sz="2800" dirty="0">
                <a:solidFill>
                  <a:srgbClr val="1B4444"/>
                </a:solidFill>
                <a:latin typeface="Open Sans"/>
              </a:rPr>
              <a:t> operation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7DA3D0-B5CB-B83C-82B0-E4B07F71903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8762" y="9718588"/>
            <a:ext cx="1296090" cy="50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31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02668" y="0"/>
            <a:ext cx="14485332" cy="102975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88" y="-8523"/>
            <a:ext cx="10181768" cy="10287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3"/>
          <p:cNvSpPr txBox="1"/>
          <p:nvPr/>
        </p:nvSpPr>
        <p:spPr>
          <a:xfrm>
            <a:off x="0" y="826475"/>
            <a:ext cx="10343457" cy="745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4"/>
              </a:lnSpc>
            </a:pPr>
            <a:r>
              <a:rPr lang="en-US" sz="4800" b="1" dirty="0">
                <a:solidFill>
                  <a:srgbClr val="1B4444"/>
                </a:solidFill>
                <a:latin typeface="Open Sans Bold Bold"/>
              </a:rPr>
              <a:t>MODULAR </a:t>
            </a:r>
            <a:r>
              <a:rPr lang="en-US" sz="4800" b="1" dirty="0">
                <a:solidFill>
                  <a:srgbClr val="FDA715"/>
                </a:solidFill>
                <a:latin typeface="Open Sans Bold Bold"/>
              </a:rPr>
              <a:t>STRUCTURE</a:t>
            </a:r>
          </a:p>
        </p:txBody>
      </p:sp>
      <p:sp>
        <p:nvSpPr>
          <p:cNvPr id="10" name="Прямоугольный треугольник 9"/>
          <p:cNvSpPr/>
          <p:nvPr/>
        </p:nvSpPr>
        <p:spPr>
          <a:xfrm>
            <a:off x="10181768" y="10525"/>
            <a:ext cx="2299322" cy="10287002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73ADA62-E21F-4AA7-9086-E7AF8E80A03B}"/>
              </a:ext>
            </a:extLst>
          </p:cNvPr>
          <p:cNvSpPr txBox="1"/>
          <p:nvPr/>
        </p:nvSpPr>
        <p:spPr>
          <a:xfrm>
            <a:off x="11836449" y="2448776"/>
            <a:ext cx="6381587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Distinctive and efficient structure</a:t>
            </a: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28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0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Modular Design</a:t>
            </a: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0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28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Practical approach</a:t>
            </a: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28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Easy to integrate and support</a:t>
            </a: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28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0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1B4444"/>
                </a:solidFill>
                <a:latin typeface="Open Sans"/>
              </a:rPr>
              <a:t>Reasoner components:</a:t>
            </a: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000" dirty="0">
              <a:solidFill>
                <a:srgbClr val="1B4444"/>
              </a:solidFill>
              <a:latin typeface="Open Sans"/>
            </a:endParaRPr>
          </a:p>
          <a:p>
            <a:pPr marL="1130300" lvl="2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Logic</a:t>
            </a:r>
          </a:p>
          <a:p>
            <a:pPr marL="1130300" lvl="2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000" dirty="0">
              <a:solidFill>
                <a:srgbClr val="1B4444"/>
              </a:solidFill>
              <a:latin typeface="Open Sans"/>
            </a:endParaRPr>
          </a:p>
          <a:p>
            <a:pPr marL="1130300" lvl="2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Memory</a:t>
            </a:r>
          </a:p>
          <a:p>
            <a:pPr marL="1130300" lvl="2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000" dirty="0">
              <a:solidFill>
                <a:srgbClr val="1B4444"/>
              </a:solidFill>
              <a:latin typeface="Open Sans"/>
            </a:endParaRPr>
          </a:p>
          <a:p>
            <a:pPr marL="1130300" lvl="2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Control</a:t>
            </a:r>
          </a:p>
        </p:txBody>
      </p:sp>
      <p:sp>
        <p:nvSpPr>
          <p:cNvPr id="4" name="Rectangle: Rounded Corners 57">
            <a:extLst>
              <a:ext uri="{FF2B5EF4-FFF2-40B4-BE49-F238E27FC236}">
                <a16:creationId xmlns:a16="http://schemas.microsoft.com/office/drawing/2014/main" id="{1DE14CF0-1B1A-CE5E-B166-981E5A3F27F4}"/>
              </a:ext>
            </a:extLst>
          </p:cNvPr>
          <p:cNvSpPr/>
          <p:nvPr/>
        </p:nvSpPr>
        <p:spPr>
          <a:xfrm>
            <a:off x="7514768" y="4281658"/>
            <a:ext cx="2514600" cy="1920974"/>
          </a:xfrm>
          <a:prstGeom prst="roundRect">
            <a:avLst>
              <a:gd name="adj" fmla="val 9524"/>
            </a:avLst>
          </a:prstGeom>
          <a:solidFill>
            <a:srgbClr val="00204B"/>
          </a:solidFill>
          <a:ln>
            <a:solidFill>
              <a:srgbClr val="00204B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E381D6-41FD-55A2-CA5F-015E76B3D525}"/>
              </a:ext>
            </a:extLst>
          </p:cNvPr>
          <p:cNvSpPr txBox="1"/>
          <p:nvPr/>
        </p:nvSpPr>
        <p:spPr>
          <a:xfrm>
            <a:off x="7514768" y="4332298"/>
            <a:ext cx="259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C000"/>
                </a:solidFill>
              </a:rPr>
              <a:t>MeTTa-NARS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64E6AA-AC34-11E1-B802-8EB090B3FA7C}"/>
              </a:ext>
            </a:extLst>
          </p:cNvPr>
          <p:cNvGrpSpPr/>
          <p:nvPr/>
        </p:nvGrpSpPr>
        <p:grpSpPr>
          <a:xfrm>
            <a:off x="8902696" y="4754832"/>
            <a:ext cx="990601" cy="1295400"/>
            <a:chOff x="5189220" y="1889919"/>
            <a:chExt cx="1958340" cy="2859881"/>
          </a:xfrm>
        </p:grpSpPr>
        <p:sp>
          <p:nvSpPr>
            <p:cNvPr id="16" name="Rectangle: Rounded Corners 60">
              <a:extLst>
                <a:ext uri="{FF2B5EF4-FFF2-40B4-BE49-F238E27FC236}">
                  <a16:creationId xmlns:a16="http://schemas.microsoft.com/office/drawing/2014/main" id="{F7CF71BF-9556-2E48-F67F-2E8A13CEF429}"/>
                </a:ext>
              </a:extLst>
            </p:cNvPr>
            <p:cNvSpPr/>
            <p:nvPr/>
          </p:nvSpPr>
          <p:spPr>
            <a:xfrm>
              <a:off x="5242674" y="1889919"/>
              <a:ext cx="1851433" cy="2859881"/>
            </a:xfrm>
            <a:prstGeom prst="roundRect">
              <a:avLst>
                <a:gd name="adj" fmla="val 0"/>
              </a:avLst>
            </a:prstGeom>
            <a:solidFill>
              <a:schemeClr val="accent5">
                <a:lumMod val="40000"/>
                <a:lumOff val="60000"/>
                <a:alpha val="85000"/>
              </a:schemeClr>
            </a:solidFill>
            <a:ln w="12700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35DB35-A0A3-EF48-B860-1DEC5B77F1A7}"/>
                </a:ext>
              </a:extLst>
            </p:cNvPr>
            <p:cNvSpPr txBox="1"/>
            <p:nvPr/>
          </p:nvSpPr>
          <p:spPr>
            <a:xfrm>
              <a:off x="5189220" y="1889919"/>
              <a:ext cx="1958340" cy="50978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schemeClr val="accent3">
                  <a:lumMod val="50000"/>
                  <a:alpha val="40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endParaRPr lang="en-US" sz="1200" b="1" dirty="0"/>
            </a:p>
          </p:txBody>
        </p:sp>
        <p:pic>
          <p:nvPicPr>
            <p:cNvPr id="18" name="Picture 17" descr="A group of light bulbs&#10;&#10;Description automatically generated with low confidence">
              <a:extLst>
                <a:ext uri="{FF2B5EF4-FFF2-40B4-BE49-F238E27FC236}">
                  <a16:creationId xmlns:a16="http://schemas.microsoft.com/office/drawing/2014/main" id="{A9F1AFE9-8AB2-717A-ED64-56A9FC78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941946" y="2757757"/>
              <a:ext cx="2506334" cy="1291422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4C033D94-6838-7077-460C-2A069BD55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397" y="4754832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64">
            <a:extLst>
              <a:ext uri="{FF2B5EF4-FFF2-40B4-BE49-F238E27FC236}">
                <a16:creationId xmlns:a16="http://schemas.microsoft.com/office/drawing/2014/main" id="{C2624386-94EE-FE35-8007-6F16A03C39DF}"/>
              </a:ext>
            </a:extLst>
          </p:cNvPr>
          <p:cNvSpPr/>
          <p:nvPr/>
        </p:nvSpPr>
        <p:spPr>
          <a:xfrm>
            <a:off x="4486220" y="3403873"/>
            <a:ext cx="2038990" cy="3990824"/>
          </a:xfrm>
          <a:prstGeom prst="roundRect">
            <a:avLst>
              <a:gd name="adj" fmla="val 5447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chemeClr val="bg1">
                  <a:lumMod val="80000"/>
                  <a:alpha val="40000"/>
                </a:schemeClr>
              </a:gs>
              <a:gs pos="100000">
                <a:srgbClr val="00204B">
                  <a:lumMod val="90000"/>
                  <a:lumOff val="10000"/>
                  <a:alpha val="15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65">
            <a:extLst>
              <a:ext uri="{FF2B5EF4-FFF2-40B4-BE49-F238E27FC236}">
                <a16:creationId xmlns:a16="http://schemas.microsoft.com/office/drawing/2014/main" id="{31A6BFFD-623D-E90B-1FDB-10A422A9DA55}"/>
              </a:ext>
            </a:extLst>
          </p:cNvPr>
          <p:cNvSpPr/>
          <p:nvPr/>
        </p:nvSpPr>
        <p:spPr>
          <a:xfrm>
            <a:off x="4584481" y="3712957"/>
            <a:ext cx="1855302" cy="990600"/>
          </a:xfrm>
          <a:prstGeom prst="roundRect">
            <a:avLst/>
          </a:prstGeom>
          <a:solidFill>
            <a:srgbClr val="00204B">
              <a:alpha val="80000"/>
            </a:srgbClr>
          </a:solidFill>
          <a:ln>
            <a:solidFill>
              <a:schemeClr val="bg1">
                <a:lumMod val="65000"/>
              </a:schemeClr>
            </a:solidFill>
          </a:ln>
          <a:effectLst>
            <a:glow rad="254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Logic.metta</a:t>
            </a:r>
            <a:endParaRPr lang="en-US" sz="1000" b="1" dirty="0">
              <a:solidFill>
                <a:srgbClr val="FFC000"/>
              </a:solidFill>
            </a:endParaRPr>
          </a:p>
        </p:txBody>
      </p:sp>
      <p:sp>
        <p:nvSpPr>
          <p:cNvPr id="22" name="Rectangle: Rounded Corners 70">
            <a:extLst>
              <a:ext uri="{FF2B5EF4-FFF2-40B4-BE49-F238E27FC236}">
                <a16:creationId xmlns:a16="http://schemas.microsoft.com/office/drawing/2014/main" id="{501D9247-6BC9-0A9F-E9B8-8339DA14DFEF}"/>
              </a:ext>
            </a:extLst>
          </p:cNvPr>
          <p:cNvSpPr/>
          <p:nvPr/>
        </p:nvSpPr>
        <p:spPr>
          <a:xfrm>
            <a:off x="4584481" y="4907232"/>
            <a:ext cx="1855302" cy="990600"/>
          </a:xfrm>
          <a:prstGeom prst="roundRect">
            <a:avLst/>
          </a:prstGeom>
          <a:solidFill>
            <a:srgbClr val="00204B">
              <a:alpha val="80000"/>
            </a:srgbClr>
          </a:solidFill>
          <a:ln>
            <a:solidFill>
              <a:schemeClr val="bg1">
                <a:lumMod val="65000"/>
              </a:schemeClr>
            </a:solidFill>
          </a:ln>
          <a:effectLst>
            <a:glow rad="254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Memory.metta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05978A-B9FB-790A-41BD-23D8886E2B59}"/>
              </a:ext>
            </a:extLst>
          </p:cNvPr>
          <p:cNvCxnSpPr>
            <a:cxnSpLocks/>
            <a:stCxn id="22" idx="3"/>
            <a:endCxn id="19" idx="1"/>
          </p:cNvCxnSpPr>
          <p:nvPr/>
        </p:nvCxnSpPr>
        <p:spPr>
          <a:xfrm>
            <a:off x="6439783" y="5402532"/>
            <a:ext cx="1205614" cy="0"/>
          </a:xfrm>
          <a:prstGeom prst="straightConnector1">
            <a:avLst/>
          </a:prstGeom>
          <a:ln w="63500">
            <a:solidFill>
              <a:schemeClr val="tx2">
                <a:lumMod val="75000"/>
              </a:schemeClr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73">
            <a:extLst>
              <a:ext uri="{FF2B5EF4-FFF2-40B4-BE49-F238E27FC236}">
                <a16:creationId xmlns:a16="http://schemas.microsoft.com/office/drawing/2014/main" id="{7F32C36B-F338-019F-A8FB-36BFFDFE9D7B}"/>
              </a:ext>
            </a:extLst>
          </p:cNvPr>
          <p:cNvSpPr/>
          <p:nvPr/>
        </p:nvSpPr>
        <p:spPr>
          <a:xfrm>
            <a:off x="4584481" y="6101507"/>
            <a:ext cx="1855302" cy="990600"/>
          </a:xfrm>
          <a:prstGeom prst="roundRect">
            <a:avLst/>
          </a:prstGeom>
          <a:solidFill>
            <a:srgbClr val="00204B">
              <a:alpha val="80000"/>
            </a:srgbClr>
          </a:solidFill>
          <a:ln>
            <a:solidFill>
              <a:schemeClr val="bg1">
                <a:lumMod val="65000"/>
              </a:schemeClr>
            </a:solidFill>
          </a:ln>
          <a:effectLst>
            <a:glow rad="254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Control.metta</a:t>
            </a:r>
          </a:p>
        </p:txBody>
      </p:sp>
      <p:cxnSp>
        <p:nvCxnSpPr>
          <p:cNvPr id="25" name="Connector: Elbow 76">
            <a:extLst>
              <a:ext uri="{FF2B5EF4-FFF2-40B4-BE49-F238E27FC236}">
                <a16:creationId xmlns:a16="http://schemas.microsoft.com/office/drawing/2014/main" id="{01C1519B-B0AD-068D-EC1D-E25CCFDD4C52}"/>
              </a:ext>
            </a:extLst>
          </p:cNvPr>
          <p:cNvCxnSpPr>
            <a:cxnSpLocks/>
            <a:stCxn id="24" idx="3"/>
            <a:endCxn id="19" idx="1"/>
          </p:cNvCxnSpPr>
          <p:nvPr/>
        </p:nvCxnSpPr>
        <p:spPr>
          <a:xfrm flipV="1">
            <a:off x="6439783" y="5402532"/>
            <a:ext cx="1205614" cy="1194275"/>
          </a:xfrm>
          <a:prstGeom prst="bentConnector3">
            <a:avLst>
              <a:gd name="adj1" fmla="val 50000"/>
            </a:avLst>
          </a:prstGeom>
          <a:ln w="63500">
            <a:solidFill>
              <a:schemeClr val="tx2">
                <a:lumMod val="75000"/>
              </a:schemeClr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77">
            <a:extLst>
              <a:ext uri="{FF2B5EF4-FFF2-40B4-BE49-F238E27FC236}">
                <a16:creationId xmlns:a16="http://schemas.microsoft.com/office/drawing/2014/main" id="{F27E5120-88A4-6C3A-93AE-2BEF3385F3AB}"/>
              </a:ext>
            </a:extLst>
          </p:cNvPr>
          <p:cNvCxnSpPr>
            <a:cxnSpLocks/>
            <a:stCxn id="21" idx="3"/>
            <a:endCxn id="19" idx="1"/>
          </p:cNvCxnSpPr>
          <p:nvPr/>
        </p:nvCxnSpPr>
        <p:spPr>
          <a:xfrm>
            <a:off x="6439783" y="4208257"/>
            <a:ext cx="1205614" cy="1194275"/>
          </a:xfrm>
          <a:prstGeom prst="bentConnector3">
            <a:avLst>
              <a:gd name="adj1" fmla="val 50000"/>
            </a:avLst>
          </a:prstGeom>
          <a:ln w="63500">
            <a:solidFill>
              <a:schemeClr val="tx2">
                <a:lumMod val="75000"/>
              </a:schemeClr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79">
            <a:extLst>
              <a:ext uri="{FF2B5EF4-FFF2-40B4-BE49-F238E27FC236}">
                <a16:creationId xmlns:a16="http://schemas.microsoft.com/office/drawing/2014/main" id="{A64F4327-1757-4A5B-848D-68C995D92FBE}"/>
              </a:ext>
            </a:extLst>
          </p:cNvPr>
          <p:cNvSpPr/>
          <p:nvPr/>
        </p:nvSpPr>
        <p:spPr>
          <a:xfrm>
            <a:off x="1499179" y="6298650"/>
            <a:ext cx="1988774" cy="1349029"/>
          </a:xfrm>
          <a:prstGeom prst="roundRect">
            <a:avLst>
              <a:gd name="adj" fmla="val 5447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chemeClr val="bg1">
                  <a:lumMod val="80000"/>
                  <a:alpha val="40000"/>
                </a:schemeClr>
              </a:gs>
              <a:gs pos="100000">
                <a:srgbClr val="00204B">
                  <a:lumMod val="90000"/>
                  <a:lumOff val="10000"/>
                  <a:alpha val="15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80">
            <a:extLst>
              <a:ext uri="{FF2B5EF4-FFF2-40B4-BE49-F238E27FC236}">
                <a16:creationId xmlns:a16="http://schemas.microsoft.com/office/drawing/2014/main" id="{1C9D4678-24CC-D8E4-963E-1E3F775C78AD}"/>
              </a:ext>
            </a:extLst>
          </p:cNvPr>
          <p:cNvSpPr/>
          <p:nvPr/>
        </p:nvSpPr>
        <p:spPr>
          <a:xfrm>
            <a:off x="1708828" y="6409774"/>
            <a:ext cx="1547554" cy="36991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Declarative</a:t>
            </a:r>
          </a:p>
        </p:txBody>
      </p:sp>
      <p:sp>
        <p:nvSpPr>
          <p:cNvPr id="29" name="Rectangle: Rounded Corners 81">
            <a:extLst>
              <a:ext uri="{FF2B5EF4-FFF2-40B4-BE49-F238E27FC236}">
                <a16:creationId xmlns:a16="http://schemas.microsoft.com/office/drawing/2014/main" id="{6931DFAE-88CB-104C-F0D5-38AE3A4E92A0}"/>
              </a:ext>
            </a:extLst>
          </p:cNvPr>
          <p:cNvSpPr/>
          <p:nvPr/>
        </p:nvSpPr>
        <p:spPr>
          <a:xfrm>
            <a:off x="1689709" y="7246607"/>
            <a:ext cx="1557964" cy="3350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Procedural</a:t>
            </a:r>
          </a:p>
        </p:txBody>
      </p:sp>
      <p:sp>
        <p:nvSpPr>
          <p:cNvPr id="30" name="Rectangle: Rounded Corners 82">
            <a:extLst>
              <a:ext uri="{FF2B5EF4-FFF2-40B4-BE49-F238E27FC236}">
                <a16:creationId xmlns:a16="http://schemas.microsoft.com/office/drawing/2014/main" id="{FB14ADDA-5DFD-2478-9D22-26641FCC1041}"/>
              </a:ext>
            </a:extLst>
          </p:cNvPr>
          <p:cNvSpPr/>
          <p:nvPr/>
        </p:nvSpPr>
        <p:spPr>
          <a:xfrm>
            <a:off x="1698418" y="6843034"/>
            <a:ext cx="1557964" cy="33499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Temporal</a:t>
            </a:r>
          </a:p>
        </p:txBody>
      </p:sp>
      <p:cxnSp>
        <p:nvCxnSpPr>
          <p:cNvPr id="31" name="Connector: Elbow 83">
            <a:extLst>
              <a:ext uri="{FF2B5EF4-FFF2-40B4-BE49-F238E27FC236}">
                <a16:creationId xmlns:a16="http://schemas.microsoft.com/office/drawing/2014/main" id="{6DA34022-89A6-FBA2-6B2D-3FFC2FB80885}"/>
              </a:ext>
            </a:extLst>
          </p:cNvPr>
          <p:cNvCxnSpPr>
            <a:cxnSpLocks/>
            <a:stCxn id="30" idx="3"/>
            <a:endCxn id="24" idx="1"/>
          </p:cNvCxnSpPr>
          <p:nvPr/>
        </p:nvCxnSpPr>
        <p:spPr>
          <a:xfrm flipV="1">
            <a:off x="3256382" y="6596807"/>
            <a:ext cx="1328099" cy="413727"/>
          </a:xfrm>
          <a:prstGeom prst="bentConnector3">
            <a:avLst>
              <a:gd name="adj1" fmla="val 50000"/>
            </a:avLst>
          </a:prstGeom>
          <a:ln w="63500">
            <a:solidFill>
              <a:schemeClr val="tx2">
                <a:lumMod val="75000"/>
              </a:schemeClr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86">
            <a:extLst>
              <a:ext uri="{FF2B5EF4-FFF2-40B4-BE49-F238E27FC236}">
                <a16:creationId xmlns:a16="http://schemas.microsoft.com/office/drawing/2014/main" id="{87A7205C-1453-32B2-DC48-F0D81400393D}"/>
              </a:ext>
            </a:extLst>
          </p:cNvPr>
          <p:cNvCxnSpPr>
            <a:cxnSpLocks/>
            <a:stCxn id="29" idx="3"/>
            <a:endCxn id="24" idx="1"/>
          </p:cNvCxnSpPr>
          <p:nvPr/>
        </p:nvCxnSpPr>
        <p:spPr>
          <a:xfrm flipV="1">
            <a:off x="3247673" y="6596807"/>
            <a:ext cx="1336808" cy="817300"/>
          </a:xfrm>
          <a:prstGeom prst="bentConnector3">
            <a:avLst>
              <a:gd name="adj1" fmla="val 50000"/>
            </a:avLst>
          </a:prstGeom>
          <a:ln w="63500">
            <a:solidFill>
              <a:schemeClr val="tx2">
                <a:lumMod val="75000"/>
              </a:schemeClr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89">
            <a:extLst>
              <a:ext uri="{FF2B5EF4-FFF2-40B4-BE49-F238E27FC236}">
                <a16:creationId xmlns:a16="http://schemas.microsoft.com/office/drawing/2014/main" id="{59190DC7-1204-5246-B5D3-2488E9505E83}"/>
              </a:ext>
            </a:extLst>
          </p:cNvPr>
          <p:cNvCxnSpPr>
            <a:cxnSpLocks/>
            <a:stCxn id="28" idx="3"/>
            <a:endCxn id="24" idx="1"/>
          </p:cNvCxnSpPr>
          <p:nvPr/>
        </p:nvCxnSpPr>
        <p:spPr>
          <a:xfrm>
            <a:off x="3256382" y="6594731"/>
            <a:ext cx="1328099" cy="2076"/>
          </a:xfrm>
          <a:prstGeom prst="bentConnector3">
            <a:avLst>
              <a:gd name="adj1" fmla="val 50000"/>
            </a:avLst>
          </a:prstGeom>
          <a:ln w="63500">
            <a:solidFill>
              <a:schemeClr val="tx2">
                <a:lumMod val="75000"/>
              </a:schemeClr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92">
            <a:extLst>
              <a:ext uri="{FF2B5EF4-FFF2-40B4-BE49-F238E27FC236}">
                <a16:creationId xmlns:a16="http://schemas.microsoft.com/office/drawing/2014/main" id="{413E78B3-134E-8B02-C6D3-BF82B8DE8968}"/>
              </a:ext>
            </a:extLst>
          </p:cNvPr>
          <p:cNvSpPr/>
          <p:nvPr/>
        </p:nvSpPr>
        <p:spPr>
          <a:xfrm>
            <a:off x="1499179" y="5078067"/>
            <a:ext cx="1997483" cy="1074365"/>
          </a:xfrm>
          <a:prstGeom prst="roundRect">
            <a:avLst>
              <a:gd name="adj" fmla="val 5447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chemeClr val="bg1">
                  <a:lumMod val="80000"/>
                  <a:alpha val="40000"/>
                </a:schemeClr>
              </a:gs>
              <a:gs pos="100000">
                <a:srgbClr val="00204B">
                  <a:lumMod val="90000"/>
                  <a:lumOff val="10000"/>
                  <a:alpha val="15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93">
            <a:extLst>
              <a:ext uri="{FF2B5EF4-FFF2-40B4-BE49-F238E27FC236}">
                <a16:creationId xmlns:a16="http://schemas.microsoft.com/office/drawing/2014/main" id="{607E6426-2827-FBFB-C772-4564F33388B7}"/>
              </a:ext>
            </a:extLst>
          </p:cNvPr>
          <p:cNvSpPr/>
          <p:nvPr/>
        </p:nvSpPr>
        <p:spPr>
          <a:xfrm>
            <a:off x="1707794" y="5214076"/>
            <a:ext cx="1539211" cy="38201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Events</a:t>
            </a:r>
          </a:p>
        </p:txBody>
      </p:sp>
      <p:sp>
        <p:nvSpPr>
          <p:cNvPr id="36" name="Rectangle: Rounded Corners 95">
            <a:extLst>
              <a:ext uri="{FF2B5EF4-FFF2-40B4-BE49-F238E27FC236}">
                <a16:creationId xmlns:a16="http://schemas.microsoft.com/office/drawing/2014/main" id="{077FFE4A-7BC0-EB96-F36D-12CFE3FA00AB}"/>
              </a:ext>
            </a:extLst>
          </p:cNvPr>
          <p:cNvSpPr/>
          <p:nvPr/>
        </p:nvSpPr>
        <p:spPr>
          <a:xfrm>
            <a:off x="1689710" y="5666574"/>
            <a:ext cx="1557964" cy="38201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Concepts</a:t>
            </a:r>
          </a:p>
        </p:txBody>
      </p:sp>
      <p:cxnSp>
        <p:nvCxnSpPr>
          <p:cNvPr id="37" name="Connector: Elbow 96">
            <a:extLst>
              <a:ext uri="{FF2B5EF4-FFF2-40B4-BE49-F238E27FC236}">
                <a16:creationId xmlns:a16="http://schemas.microsoft.com/office/drawing/2014/main" id="{F1D9EE65-D6A5-8A49-6F92-EF1D949AB5DF}"/>
              </a:ext>
            </a:extLst>
          </p:cNvPr>
          <p:cNvCxnSpPr>
            <a:cxnSpLocks/>
            <a:stCxn id="36" idx="3"/>
            <a:endCxn id="22" idx="1"/>
          </p:cNvCxnSpPr>
          <p:nvPr/>
        </p:nvCxnSpPr>
        <p:spPr>
          <a:xfrm flipV="1">
            <a:off x="3247674" y="5402532"/>
            <a:ext cx="1336807" cy="455048"/>
          </a:xfrm>
          <a:prstGeom prst="bentConnector3">
            <a:avLst>
              <a:gd name="adj1" fmla="val 50000"/>
            </a:avLst>
          </a:prstGeom>
          <a:ln w="63500">
            <a:solidFill>
              <a:schemeClr val="tx2">
                <a:lumMod val="75000"/>
              </a:schemeClr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Elbow 103">
            <a:extLst>
              <a:ext uri="{FF2B5EF4-FFF2-40B4-BE49-F238E27FC236}">
                <a16:creationId xmlns:a16="http://schemas.microsoft.com/office/drawing/2014/main" id="{6E073163-E8B6-883F-C414-07B9F36D781A}"/>
              </a:ext>
            </a:extLst>
          </p:cNvPr>
          <p:cNvCxnSpPr>
            <a:cxnSpLocks/>
            <a:stCxn id="35" idx="3"/>
            <a:endCxn id="22" idx="1"/>
          </p:cNvCxnSpPr>
          <p:nvPr/>
        </p:nvCxnSpPr>
        <p:spPr>
          <a:xfrm flipV="1">
            <a:off x="3247005" y="5402532"/>
            <a:ext cx="1337476" cy="2549"/>
          </a:xfrm>
          <a:prstGeom prst="bentConnector3">
            <a:avLst>
              <a:gd name="adj1" fmla="val 50000"/>
            </a:avLst>
          </a:prstGeom>
          <a:ln w="63500">
            <a:solidFill>
              <a:schemeClr val="tx2">
                <a:lumMod val="75000"/>
              </a:schemeClr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Rounded Corners 107">
            <a:extLst>
              <a:ext uri="{FF2B5EF4-FFF2-40B4-BE49-F238E27FC236}">
                <a16:creationId xmlns:a16="http://schemas.microsoft.com/office/drawing/2014/main" id="{9707315A-3954-5270-005B-F00E90719C0F}"/>
              </a:ext>
            </a:extLst>
          </p:cNvPr>
          <p:cNvSpPr/>
          <p:nvPr/>
        </p:nvSpPr>
        <p:spPr>
          <a:xfrm>
            <a:off x="1507888" y="3297567"/>
            <a:ext cx="1988774" cy="1617101"/>
          </a:xfrm>
          <a:prstGeom prst="roundRect">
            <a:avLst>
              <a:gd name="adj" fmla="val 5447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chemeClr val="bg1">
                  <a:lumMod val="80000"/>
                  <a:alpha val="40000"/>
                </a:schemeClr>
              </a:gs>
              <a:gs pos="100000">
                <a:srgbClr val="00204B">
                  <a:lumMod val="90000"/>
                  <a:lumOff val="10000"/>
                  <a:alpha val="15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108">
            <a:extLst>
              <a:ext uri="{FF2B5EF4-FFF2-40B4-BE49-F238E27FC236}">
                <a16:creationId xmlns:a16="http://schemas.microsoft.com/office/drawing/2014/main" id="{70ADE547-F2C4-213D-0C9F-9E00F9620B0F}"/>
              </a:ext>
            </a:extLst>
          </p:cNvPr>
          <p:cNvSpPr/>
          <p:nvPr/>
        </p:nvSpPr>
        <p:spPr>
          <a:xfrm>
            <a:off x="1697384" y="3383427"/>
            <a:ext cx="1654477" cy="41321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NAL 1-5</a:t>
            </a:r>
          </a:p>
        </p:txBody>
      </p:sp>
      <p:sp>
        <p:nvSpPr>
          <p:cNvPr id="69" name="Rectangle: Rounded Corners 109">
            <a:extLst>
              <a:ext uri="{FF2B5EF4-FFF2-40B4-BE49-F238E27FC236}">
                <a16:creationId xmlns:a16="http://schemas.microsoft.com/office/drawing/2014/main" id="{378CC609-CC68-28E2-6BEB-B23ED3DB002C}"/>
              </a:ext>
            </a:extLst>
          </p:cNvPr>
          <p:cNvSpPr/>
          <p:nvPr/>
        </p:nvSpPr>
        <p:spPr>
          <a:xfrm>
            <a:off x="1689709" y="4394834"/>
            <a:ext cx="1654477" cy="4132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Reductions</a:t>
            </a:r>
          </a:p>
        </p:txBody>
      </p:sp>
      <p:sp>
        <p:nvSpPr>
          <p:cNvPr id="70" name="Rectangle: Rounded Corners 110">
            <a:extLst>
              <a:ext uri="{FF2B5EF4-FFF2-40B4-BE49-F238E27FC236}">
                <a16:creationId xmlns:a16="http://schemas.microsoft.com/office/drawing/2014/main" id="{5AEE67E7-9AB0-F5FA-231E-2EEA58583C1A}"/>
              </a:ext>
            </a:extLst>
          </p:cNvPr>
          <p:cNvSpPr/>
          <p:nvPr/>
        </p:nvSpPr>
        <p:spPr>
          <a:xfrm>
            <a:off x="1689709" y="3892145"/>
            <a:ext cx="1654477" cy="4132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TruthFunctions</a:t>
            </a:r>
          </a:p>
        </p:txBody>
      </p:sp>
      <p:cxnSp>
        <p:nvCxnSpPr>
          <p:cNvPr id="71" name="Connector: Elbow 120">
            <a:extLst>
              <a:ext uri="{FF2B5EF4-FFF2-40B4-BE49-F238E27FC236}">
                <a16:creationId xmlns:a16="http://schemas.microsoft.com/office/drawing/2014/main" id="{19C02B49-76EA-0DE0-0E2E-D31933EF95EE}"/>
              </a:ext>
            </a:extLst>
          </p:cNvPr>
          <p:cNvCxnSpPr>
            <a:cxnSpLocks/>
            <a:stCxn id="69" idx="3"/>
            <a:endCxn id="21" idx="1"/>
          </p:cNvCxnSpPr>
          <p:nvPr/>
        </p:nvCxnSpPr>
        <p:spPr>
          <a:xfrm flipV="1">
            <a:off x="3344186" y="4208257"/>
            <a:ext cx="1240295" cy="393186"/>
          </a:xfrm>
          <a:prstGeom prst="bentConnector3">
            <a:avLst>
              <a:gd name="adj1" fmla="val 50000"/>
            </a:avLst>
          </a:prstGeom>
          <a:ln w="63500">
            <a:solidFill>
              <a:schemeClr val="tx2">
                <a:lumMod val="75000"/>
              </a:schemeClr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or: Elbow 123">
            <a:extLst>
              <a:ext uri="{FF2B5EF4-FFF2-40B4-BE49-F238E27FC236}">
                <a16:creationId xmlns:a16="http://schemas.microsoft.com/office/drawing/2014/main" id="{142D97CE-BE7D-F16D-F1B2-E06E6C06F178}"/>
              </a:ext>
            </a:extLst>
          </p:cNvPr>
          <p:cNvCxnSpPr>
            <a:cxnSpLocks/>
            <a:stCxn id="70" idx="3"/>
            <a:endCxn id="21" idx="1"/>
          </p:cNvCxnSpPr>
          <p:nvPr/>
        </p:nvCxnSpPr>
        <p:spPr>
          <a:xfrm>
            <a:off x="3344186" y="4098754"/>
            <a:ext cx="1240295" cy="109503"/>
          </a:xfrm>
          <a:prstGeom prst="bentConnector3">
            <a:avLst>
              <a:gd name="adj1" fmla="val 50000"/>
            </a:avLst>
          </a:prstGeom>
          <a:ln w="63500">
            <a:solidFill>
              <a:schemeClr val="tx2">
                <a:lumMod val="75000"/>
              </a:schemeClr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or: Elbow 126">
            <a:extLst>
              <a:ext uri="{FF2B5EF4-FFF2-40B4-BE49-F238E27FC236}">
                <a16:creationId xmlns:a16="http://schemas.microsoft.com/office/drawing/2014/main" id="{914F9973-D114-B379-171F-6B826B144AB0}"/>
              </a:ext>
            </a:extLst>
          </p:cNvPr>
          <p:cNvCxnSpPr>
            <a:cxnSpLocks/>
            <a:stCxn id="68" idx="3"/>
            <a:endCxn id="21" idx="1"/>
          </p:cNvCxnSpPr>
          <p:nvPr/>
        </p:nvCxnSpPr>
        <p:spPr>
          <a:xfrm>
            <a:off x="3351861" y="3590035"/>
            <a:ext cx="1232620" cy="618222"/>
          </a:xfrm>
          <a:prstGeom prst="bentConnector3">
            <a:avLst>
              <a:gd name="adj1" fmla="val 50000"/>
            </a:avLst>
          </a:prstGeom>
          <a:ln w="63500">
            <a:solidFill>
              <a:schemeClr val="tx2">
                <a:lumMod val="75000"/>
              </a:schemeClr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000ED86-F8C5-1F7D-6B88-7F16D209AD1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8762" y="9718588"/>
            <a:ext cx="1296090" cy="50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44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EB30B-6427-ACCE-C9C7-A811EA78C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1">
            <a:extLst>
              <a:ext uri="{FF2B5EF4-FFF2-40B4-BE49-F238E27FC236}">
                <a16:creationId xmlns:a16="http://schemas.microsoft.com/office/drawing/2014/main" id="{4843CDE9-C311-1636-C023-EC04E887D0E6}"/>
              </a:ext>
            </a:extLst>
          </p:cNvPr>
          <p:cNvGrpSpPr/>
          <p:nvPr/>
        </p:nvGrpSpPr>
        <p:grpSpPr>
          <a:xfrm>
            <a:off x="17092612" y="2978"/>
            <a:ext cx="1201295" cy="1111448"/>
            <a:chOff x="16234062" y="-300215"/>
            <a:chExt cx="2253009" cy="2166282"/>
          </a:xfrm>
          <a:effectLst/>
        </p:grpSpPr>
        <p:sp>
          <p:nvSpPr>
            <p:cNvPr id="15" name="Прямоугольный треугольник 22">
              <a:extLst>
                <a:ext uri="{FF2B5EF4-FFF2-40B4-BE49-F238E27FC236}">
                  <a16:creationId xmlns:a16="http://schemas.microsoft.com/office/drawing/2014/main" id="{DB3E0E0A-CADB-B9EA-CC30-36F9CE2A397A}"/>
                </a:ext>
              </a:extLst>
            </p:cNvPr>
            <p:cNvSpPr/>
            <p:nvPr/>
          </p:nvSpPr>
          <p:spPr>
            <a:xfrm rot="10800000">
              <a:off x="16234062" y="-300215"/>
              <a:ext cx="2253005" cy="2166282"/>
            </a:xfrm>
            <a:prstGeom prst="rtTriangle">
              <a:avLst/>
            </a:prstGeom>
            <a:solidFill>
              <a:srgbClr val="FDA715"/>
            </a:solidFill>
            <a:ln>
              <a:solidFill>
                <a:srgbClr val="FDA7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ый треугольник 25">
              <a:extLst>
                <a:ext uri="{FF2B5EF4-FFF2-40B4-BE49-F238E27FC236}">
                  <a16:creationId xmlns:a16="http://schemas.microsoft.com/office/drawing/2014/main" id="{72205AEF-4B6A-268B-A958-F11F82FA17B1}"/>
                </a:ext>
              </a:extLst>
            </p:cNvPr>
            <p:cNvSpPr/>
            <p:nvPr/>
          </p:nvSpPr>
          <p:spPr>
            <a:xfrm rot="10800000">
              <a:off x="16371053" y="-298409"/>
              <a:ext cx="2116018" cy="2023946"/>
            </a:xfrm>
            <a:prstGeom prst="rtTriangle">
              <a:avLst/>
            </a:prstGeom>
            <a:solidFill>
              <a:srgbClr val="1B4444"/>
            </a:solidFill>
            <a:ln>
              <a:solidFill>
                <a:srgbClr val="1B44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1">
            <a:extLst>
              <a:ext uri="{FF2B5EF4-FFF2-40B4-BE49-F238E27FC236}">
                <a16:creationId xmlns:a16="http://schemas.microsoft.com/office/drawing/2014/main" id="{156D6112-0704-3F6B-7544-A83CF3237BC5}"/>
              </a:ext>
            </a:extLst>
          </p:cNvPr>
          <p:cNvGrpSpPr/>
          <p:nvPr/>
        </p:nvGrpSpPr>
        <p:grpSpPr>
          <a:xfrm rot="10800000">
            <a:off x="10716" y="9180312"/>
            <a:ext cx="1201295" cy="1111448"/>
            <a:chOff x="16234062" y="-300215"/>
            <a:chExt cx="2253009" cy="2166282"/>
          </a:xfrm>
          <a:effectLst/>
        </p:grpSpPr>
        <p:sp>
          <p:nvSpPr>
            <p:cNvPr id="18" name="Прямоугольный треугольник 22">
              <a:extLst>
                <a:ext uri="{FF2B5EF4-FFF2-40B4-BE49-F238E27FC236}">
                  <a16:creationId xmlns:a16="http://schemas.microsoft.com/office/drawing/2014/main" id="{A3045B41-5386-63AD-CAEF-4D3BA3983CAF}"/>
                </a:ext>
              </a:extLst>
            </p:cNvPr>
            <p:cNvSpPr/>
            <p:nvPr/>
          </p:nvSpPr>
          <p:spPr>
            <a:xfrm rot="10800000">
              <a:off x="16234062" y="-300215"/>
              <a:ext cx="2253005" cy="2166282"/>
            </a:xfrm>
            <a:prstGeom prst="rtTriangle">
              <a:avLst/>
            </a:prstGeom>
            <a:solidFill>
              <a:srgbClr val="FDA715"/>
            </a:solidFill>
            <a:ln>
              <a:solidFill>
                <a:srgbClr val="FDA7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ый треугольник 25">
              <a:extLst>
                <a:ext uri="{FF2B5EF4-FFF2-40B4-BE49-F238E27FC236}">
                  <a16:creationId xmlns:a16="http://schemas.microsoft.com/office/drawing/2014/main" id="{614068EB-0250-9FBB-BBA7-B60046BF9367}"/>
                </a:ext>
              </a:extLst>
            </p:cNvPr>
            <p:cNvSpPr/>
            <p:nvPr/>
          </p:nvSpPr>
          <p:spPr>
            <a:xfrm rot="10800000">
              <a:off x="16371053" y="-298409"/>
              <a:ext cx="2116018" cy="2023946"/>
            </a:xfrm>
            <a:prstGeom prst="rtTriangle">
              <a:avLst/>
            </a:prstGeom>
            <a:solidFill>
              <a:srgbClr val="1B4444"/>
            </a:solidFill>
            <a:ln>
              <a:solidFill>
                <a:srgbClr val="1B44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TextBox 8">
            <a:extLst>
              <a:ext uri="{FF2B5EF4-FFF2-40B4-BE49-F238E27FC236}">
                <a16:creationId xmlns:a16="http://schemas.microsoft.com/office/drawing/2014/main" id="{CBBE1E36-EA00-BC64-E38F-53E23641334F}"/>
              </a:ext>
            </a:extLst>
          </p:cNvPr>
          <p:cNvSpPr txBox="1"/>
          <p:nvPr/>
        </p:nvSpPr>
        <p:spPr>
          <a:xfrm>
            <a:off x="10717" y="523115"/>
            <a:ext cx="10522812" cy="745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4"/>
              </a:lnSpc>
            </a:pPr>
            <a:r>
              <a:rPr lang="en-US" sz="4800" b="1" dirty="0">
                <a:solidFill>
                  <a:srgbClr val="1B4444"/>
                </a:solidFill>
                <a:latin typeface="Open Sans Bold Bold"/>
              </a:rPr>
              <a:t>THE </a:t>
            </a:r>
            <a:r>
              <a:rPr lang="en-US" sz="4800" b="1" dirty="0">
                <a:solidFill>
                  <a:srgbClr val="FDA715"/>
                </a:solidFill>
                <a:latin typeface="Open Sans Bold Bold"/>
              </a:rPr>
              <a:t>LOGIC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A9621E-70E8-D02B-0E53-2F95CFADF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27" y="2462526"/>
            <a:ext cx="9653136" cy="6311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0167CCC-0464-D360-594B-FEB091474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3628" y="2462526"/>
            <a:ext cx="7124700" cy="6311900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F7486BC-960B-664F-B890-6A8796347197}"/>
              </a:ext>
            </a:extLst>
          </p:cNvPr>
          <p:cNvCxnSpPr>
            <a:cxnSpLocks/>
          </p:cNvCxnSpPr>
          <p:nvPr/>
        </p:nvCxnSpPr>
        <p:spPr>
          <a:xfrm>
            <a:off x="10602400" y="-1270"/>
            <a:ext cx="0" cy="10287000"/>
          </a:xfrm>
          <a:prstGeom prst="line">
            <a:avLst/>
          </a:prstGeom>
          <a:ln w="76200">
            <a:solidFill>
              <a:srgbClr val="FDA71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4E6B3C1-3CED-DE9C-C898-C1525CB98EB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8762" y="9718588"/>
            <a:ext cx="1296090" cy="50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11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02668" y="-13252"/>
            <a:ext cx="14485332" cy="102975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369" y="8163"/>
            <a:ext cx="10181768" cy="10287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3"/>
          <p:cNvSpPr txBox="1"/>
          <p:nvPr/>
        </p:nvSpPr>
        <p:spPr>
          <a:xfrm>
            <a:off x="0" y="652404"/>
            <a:ext cx="10381129" cy="745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4"/>
              </a:lnSpc>
            </a:pPr>
            <a:r>
              <a:rPr lang="en-US" sz="4800" b="1" dirty="0">
                <a:solidFill>
                  <a:srgbClr val="1B4444"/>
                </a:solidFill>
                <a:latin typeface="Open Sans Bold Bold"/>
              </a:rPr>
              <a:t>ARCHI</a:t>
            </a:r>
            <a:r>
              <a:rPr lang="en-US" sz="4800" b="1" dirty="0">
                <a:solidFill>
                  <a:srgbClr val="FDA715"/>
                </a:solidFill>
                <a:latin typeface="Open Sans Bold Bold"/>
              </a:rPr>
              <a:t>TECHTURE</a:t>
            </a:r>
          </a:p>
        </p:txBody>
      </p:sp>
      <p:sp>
        <p:nvSpPr>
          <p:cNvPr id="10" name="Прямоугольный треугольник 9"/>
          <p:cNvSpPr/>
          <p:nvPr/>
        </p:nvSpPr>
        <p:spPr>
          <a:xfrm>
            <a:off x="10181768" y="10525"/>
            <a:ext cx="2299322" cy="10287002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73ADA62-E21F-4AA7-9086-E7AF8E80A03B}"/>
              </a:ext>
            </a:extLst>
          </p:cNvPr>
          <p:cNvSpPr txBox="1"/>
          <p:nvPr/>
        </p:nvSpPr>
        <p:spPr>
          <a:xfrm>
            <a:off x="11747549" y="2753576"/>
            <a:ext cx="6381587" cy="5201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Learn from event streams in real time, without interruption</a:t>
            </a: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28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0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Extract sensorimotor contingencies</a:t>
            </a: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0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28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Use them to plan ahead to reach goals</a:t>
            </a: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28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endParaRPr lang="en-US" sz="1000" dirty="0">
              <a:solidFill>
                <a:srgbClr val="1B4444"/>
              </a:solidFill>
              <a:latin typeface="Open Sans"/>
            </a:endParaRPr>
          </a:p>
          <a:p>
            <a:pPr marL="673100" lvl="1" indent="-457200">
              <a:buClr>
                <a:srgbClr val="FDA715"/>
              </a:buCl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1B4444"/>
                </a:solidFill>
                <a:latin typeface="Open Sans"/>
              </a:rPr>
              <a:t>Enhance autonomy of intelligent agents</a:t>
            </a:r>
          </a:p>
        </p:txBody>
      </p:sp>
      <p:sp>
        <p:nvSpPr>
          <p:cNvPr id="38" name="Rectangle: Rounded Corners 38">
            <a:extLst>
              <a:ext uri="{FF2B5EF4-FFF2-40B4-BE49-F238E27FC236}">
                <a16:creationId xmlns:a16="http://schemas.microsoft.com/office/drawing/2014/main" id="{8A5CF332-CA62-B592-3D97-B2B9F9F6275C}"/>
              </a:ext>
            </a:extLst>
          </p:cNvPr>
          <p:cNvSpPr/>
          <p:nvPr/>
        </p:nvSpPr>
        <p:spPr>
          <a:xfrm>
            <a:off x="529835" y="5118664"/>
            <a:ext cx="1378711" cy="787140"/>
          </a:xfrm>
          <a:prstGeom prst="roundRect">
            <a:avLst>
              <a:gd name="adj" fmla="val 3290"/>
            </a:avLst>
          </a:prstGeom>
          <a:solidFill>
            <a:srgbClr val="FFC000">
              <a:lumMod val="40000"/>
              <a:lumOff val="60000"/>
              <a:alpha val="85000"/>
            </a:srgb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glow rad="63500">
              <a:srgbClr val="E7E6E6">
                <a:lumMod val="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05D49E-B497-BF3E-7B93-9F4B7CA91817}"/>
              </a:ext>
            </a:extLst>
          </p:cNvPr>
          <p:cNvSpPr txBox="1"/>
          <p:nvPr/>
        </p:nvSpPr>
        <p:spPr>
          <a:xfrm>
            <a:off x="451810" y="5373731"/>
            <a:ext cx="1534762" cy="276999"/>
          </a:xfrm>
          <a:prstGeom prst="rect">
            <a:avLst/>
          </a:prstGeom>
          <a:noFill/>
          <a:effectLst>
            <a:outerShdw blurRad="50800" dist="38100" dir="5400000" algn="t" rotWithShape="0">
              <a:srgbClr val="A5A5A5">
                <a:lumMod val="50000"/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Event Providers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0" name="Rectangle: Rounded Corners 34">
            <a:extLst>
              <a:ext uri="{FF2B5EF4-FFF2-40B4-BE49-F238E27FC236}">
                <a16:creationId xmlns:a16="http://schemas.microsoft.com/office/drawing/2014/main" id="{BF95B577-5F4A-3F84-021B-82D85B3745F8}"/>
              </a:ext>
            </a:extLst>
          </p:cNvPr>
          <p:cNvSpPr/>
          <p:nvPr/>
        </p:nvSpPr>
        <p:spPr>
          <a:xfrm>
            <a:off x="2987788" y="3318576"/>
            <a:ext cx="1534763" cy="787141"/>
          </a:xfrm>
          <a:prstGeom prst="roundRect">
            <a:avLst>
              <a:gd name="adj" fmla="val 3290"/>
            </a:avLst>
          </a:prstGeom>
          <a:solidFill>
            <a:srgbClr val="E29D96">
              <a:alpha val="84706"/>
            </a:srgb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glow rad="63500">
              <a:srgbClr val="70AD47">
                <a:lumMod val="60000"/>
                <a:lumOff val="40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: Rounded Corners 33">
            <a:extLst>
              <a:ext uri="{FF2B5EF4-FFF2-40B4-BE49-F238E27FC236}">
                <a16:creationId xmlns:a16="http://schemas.microsoft.com/office/drawing/2014/main" id="{82B92AB7-56AD-6965-0522-8393937895BA}"/>
              </a:ext>
            </a:extLst>
          </p:cNvPr>
          <p:cNvSpPr/>
          <p:nvPr/>
        </p:nvSpPr>
        <p:spPr>
          <a:xfrm>
            <a:off x="2978556" y="5042441"/>
            <a:ext cx="1553226" cy="951420"/>
          </a:xfrm>
          <a:prstGeom prst="roundRect">
            <a:avLst>
              <a:gd name="adj" fmla="val 3290"/>
            </a:avLst>
          </a:prstGeom>
          <a:solidFill>
            <a:srgbClr val="70AD47">
              <a:lumMod val="40000"/>
              <a:lumOff val="60000"/>
              <a:alpha val="85000"/>
            </a:srgb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glow rad="63500">
              <a:srgbClr val="4472C4">
                <a:lumMod val="60000"/>
                <a:lumOff val="40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: Rounded Corners 34">
            <a:extLst>
              <a:ext uri="{FF2B5EF4-FFF2-40B4-BE49-F238E27FC236}">
                <a16:creationId xmlns:a16="http://schemas.microsoft.com/office/drawing/2014/main" id="{DF6AD1B7-1A16-05AD-77DB-45A3A506F430}"/>
              </a:ext>
            </a:extLst>
          </p:cNvPr>
          <p:cNvSpPr/>
          <p:nvPr/>
        </p:nvSpPr>
        <p:spPr>
          <a:xfrm>
            <a:off x="2987789" y="6933235"/>
            <a:ext cx="1534763" cy="787141"/>
          </a:xfrm>
          <a:prstGeom prst="roundRect">
            <a:avLst>
              <a:gd name="adj" fmla="val 3290"/>
            </a:avLst>
          </a:prstGeom>
          <a:solidFill>
            <a:srgbClr val="E29D96">
              <a:alpha val="84706"/>
            </a:srgb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glow rad="63500">
              <a:srgbClr val="70AD47">
                <a:lumMod val="60000"/>
                <a:lumOff val="40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: Rounded Corners 30">
            <a:extLst>
              <a:ext uri="{FF2B5EF4-FFF2-40B4-BE49-F238E27FC236}">
                <a16:creationId xmlns:a16="http://schemas.microsoft.com/office/drawing/2014/main" id="{7591098D-805C-F2A6-9DA1-1600B99DD7FD}"/>
              </a:ext>
            </a:extLst>
          </p:cNvPr>
          <p:cNvSpPr/>
          <p:nvPr/>
        </p:nvSpPr>
        <p:spPr>
          <a:xfrm rot="16200000">
            <a:off x="6228337" y="4266706"/>
            <a:ext cx="1360434" cy="2521930"/>
          </a:xfrm>
          <a:prstGeom prst="roundRect">
            <a:avLst>
              <a:gd name="adj" fmla="val 3290"/>
            </a:avLst>
          </a:prstGeom>
          <a:solidFill>
            <a:srgbClr val="5B9BD5">
              <a:lumMod val="40000"/>
              <a:lumOff val="60000"/>
              <a:alpha val="85000"/>
            </a:srgb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glow rad="63500">
              <a:srgbClr val="ED7D31">
                <a:lumMod val="60000"/>
                <a:lumOff val="40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: Rounded Corners 34">
            <a:extLst>
              <a:ext uri="{FF2B5EF4-FFF2-40B4-BE49-F238E27FC236}">
                <a16:creationId xmlns:a16="http://schemas.microsoft.com/office/drawing/2014/main" id="{D55DAF6D-5BE9-F356-6CFE-FA32D1D4476E}"/>
              </a:ext>
            </a:extLst>
          </p:cNvPr>
          <p:cNvSpPr/>
          <p:nvPr/>
        </p:nvSpPr>
        <p:spPr>
          <a:xfrm>
            <a:off x="9232231" y="5134100"/>
            <a:ext cx="1534763" cy="787141"/>
          </a:xfrm>
          <a:prstGeom prst="roundRect">
            <a:avLst>
              <a:gd name="adj" fmla="val 3290"/>
            </a:avLst>
          </a:prstGeom>
          <a:solidFill>
            <a:srgbClr val="E29D96">
              <a:alpha val="84706"/>
            </a:srgb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glow rad="63500">
              <a:srgbClr val="70AD47">
                <a:lumMod val="60000"/>
                <a:lumOff val="40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A6DF6AA-9D6A-DD45-315E-2AA9CE7B6577}"/>
              </a:ext>
            </a:extLst>
          </p:cNvPr>
          <p:cNvCxnSpPr>
            <a:cxnSpLocks/>
            <a:stCxn id="38" idx="3"/>
            <a:endCxn id="41" idx="1"/>
          </p:cNvCxnSpPr>
          <p:nvPr/>
        </p:nvCxnSpPr>
        <p:spPr>
          <a:xfrm>
            <a:off x="1908546" y="5512234"/>
            <a:ext cx="1070010" cy="591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984F27C-183B-B930-DD8F-C6AAE268B124}"/>
              </a:ext>
            </a:extLst>
          </p:cNvPr>
          <p:cNvCxnSpPr>
            <a:cxnSpLocks/>
            <a:stCxn id="40" idx="2"/>
            <a:endCxn id="41" idx="0"/>
          </p:cNvCxnSpPr>
          <p:nvPr/>
        </p:nvCxnSpPr>
        <p:spPr>
          <a:xfrm flipH="1">
            <a:off x="3755169" y="4105717"/>
            <a:ext cx="1" cy="93672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26F80BA-9ECA-B172-7B9A-A803E87E3422}"/>
              </a:ext>
            </a:extLst>
          </p:cNvPr>
          <p:cNvCxnSpPr>
            <a:cxnSpLocks/>
            <a:stCxn id="42" idx="0"/>
            <a:endCxn id="41" idx="2"/>
          </p:cNvCxnSpPr>
          <p:nvPr/>
        </p:nvCxnSpPr>
        <p:spPr>
          <a:xfrm flipH="1" flipV="1">
            <a:off x="3755169" y="5993861"/>
            <a:ext cx="2" cy="93937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2804140-6E98-733F-0436-983B6A33E5B2}"/>
              </a:ext>
            </a:extLst>
          </p:cNvPr>
          <p:cNvCxnSpPr>
            <a:cxnSpLocks/>
            <a:stCxn id="41" idx="3"/>
            <a:endCxn id="43" idx="0"/>
          </p:cNvCxnSpPr>
          <p:nvPr/>
        </p:nvCxnSpPr>
        <p:spPr>
          <a:xfrm>
            <a:off x="4531782" y="5518151"/>
            <a:ext cx="1115807" cy="952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A33E002-8C95-142A-F774-9814E843A577}"/>
              </a:ext>
            </a:extLst>
          </p:cNvPr>
          <p:cNvCxnSpPr>
            <a:cxnSpLocks/>
            <a:stCxn id="43" idx="2"/>
            <a:endCxn id="44" idx="1"/>
          </p:cNvCxnSpPr>
          <p:nvPr/>
        </p:nvCxnSpPr>
        <p:spPr>
          <a:xfrm>
            <a:off x="8169519" y="5527671"/>
            <a:ext cx="1062712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triangle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E1BFC100-6042-F626-D31E-1AA7ACD9815B}"/>
              </a:ext>
            </a:extLst>
          </p:cNvPr>
          <p:cNvSpPr txBox="1"/>
          <p:nvPr/>
        </p:nvSpPr>
        <p:spPr>
          <a:xfrm>
            <a:off x="3293967" y="7095973"/>
            <a:ext cx="922404" cy="461665"/>
          </a:xfrm>
          <a:prstGeom prst="rect">
            <a:avLst/>
          </a:prstGeom>
          <a:noFill/>
          <a:effectLst>
            <a:outerShdw blurRad="50800" dist="38100" dir="5400000" algn="t" rotWithShape="0">
              <a:srgbClr val="A5A5A5">
                <a:lumMod val="50000"/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Procedural Inference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06717FF-A4FE-EB36-4E52-E6500E38E269}"/>
              </a:ext>
            </a:extLst>
          </p:cNvPr>
          <p:cNvSpPr txBox="1"/>
          <p:nvPr/>
        </p:nvSpPr>
        <p:spPr>
          <a:xfrm>
            <a:off x="3293967" y="3481313"/>
            <a:ext cx="922404" cy="461665"/>
          </a:xfrm>
          <a:prstGeom prst="rect">
            <a:avLst/>
          </a:prstGeom>
          <a:noFill/>
          <a:effectLst>
            <a:outerShdw blurRad="50800" dist="38100" dir="5400000" algn="t" rotWithShape="0">
              <a:srgbClr val="A5A5A5">
                <a:lumMod val="50000"/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Declarative Inference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D41FEA-AB7F-12EF-1FB0-48173377DF28}"/>
              </a:ext>
            </a:extLst>
          </p:cNvPr>
          <p:cNvSpPr txBox="1"/>
          <p:nvPr/>
        </p:nvSpPr>
        <p:spPr>
          <a:xfrm>
            <a:off x="9538410" y="5296837"/>
            <a:ext cx="922404" cy="461665"/>
          </a:xfrm>
          <a:prstGeom prst="rect">
            <a:avLst/>
          </a:prstGeom>
          <a:noFill/>
          <a:effectLst>
            <a:outerShdw blurRad="50800" dist="38100" dir="5400000" algn="t" rotWithShape="0">
              <a:srgbClr val="A5A5A5">
                <a:lumMod val="50000"/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Temporal Inference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09094124-B868-FFA8-FD78-3480C4B2D035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rot="5400000">
            <a:off x="5156094" y="5574346"/>
            <a:ext cx="1118918" cy="2386002"/>
          </a:xfrm>
          <a:prstGeom prst="bentConnector2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91CFF9E7-C4AE-FD18-5830-0F9C4AE075FD}"/>
              </a:ext>
            </a:extLst>
          </p:cNvPr>
          <p:cNvCxnSpPr>
            <a:cxnSpLocks/>
            <a:stCxn id="40" idx="3"/>
            <a:endCxn id="43" idx="3"/>
          </p:cNvCxnSpPr>
          <p:nvPr/>
        </p:nvCxnSpPr>
        <p:spPr>
          <a:xfrm>
            <a:off x="4522551" y="3712147"/>
            <a:ext cx="2386003" cy="1135307"/>
          </a:xfrm>
          <a:prstGeom prst="bentConnector2">
            <a:avLst/>
          </a:prstGeom>
          <a:ln w="38100">
            <a:solidFill>
              <a:schemeClr val="accent1">
                <a:lumMod val="75000"/>
              </a:schemeClr>
            </a:solidFill>
            <a:headEnd type="triangle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: Rounded Corners 33">
            <a:extLst>
              <a:ext uri="{FF2B5EF4-FFF2-40B4-BE49-F238E27FC236}">
                <a16:creationId xmlns:a16="http://schemas.microsoft.com/office/drawing/2014/main" id="{A3365214-4FF7-BC5B-BBE3-92C98E59D268}"/>
              </a:ext>
            </a:extLst>
          </p:cNvPr>
          <p:cNvSpPr/>
          <p:nvPr/>
        </p:nvSpPr>
        <p:spPr>
          <a:xfrm>
            <a:off x="3816075" y="5353548"/>
            <a:ext cx="612401" cy="594158"/>
          </a:xfrm>
          <a:prstGeom prst="roundRect">
            <a:avLst>
              <a:gd name="adj" fmla="val 5378"/>
            </a:avLst>
          </a:prstGeom>
          <a:solidFill>
            <a:schemeClr val="bg2">
              <a:lumMod val="90000"/>
              <a:alpha val="85000"/>
            </a:scheme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glow rad="63500">
              <a:srgbClr val="4472C4">
                <a:lumMod val="60000"/>
                <a:lumOff val="40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Goals</a:t>
            </a:r>
          </a:p>
        </p:txBody>
      </p:sp>
      <p:sp>
        <p:nvSpPr>
          <p:cNvPr id="56" name="Rectangle: Rounded Corners 33">
            <a:extLst>
              <a:ext uri="{FF2B5EF4-FFF2-40B4-BE49-F238E27FC236}">
                <a16:creationId xmlns:a16="http://schemas.microsoft.com/office/drawing/2014/main" id="{4F4C54F9-4901-0456-40BD-B636581DB21D}"/>
              </a:ext>
            </a:extLst>
          </p:cNvPr>
          <p:cNvSpPr/>
          <p:nvPr/>
        </p:nvSpPr>
        <p:spPr>
          <a:xfrm>
            <a:off x="3081862" y="5359058"/>
            <a:ext cx="612401" cy="583138"/>
          </a:xfrm>
          <a:prstGeom prst="roundRect">
            <a:avLst>
              <a:gd name="adj" fmla="val 3290"/>
            </a:avLst>
          </a:prstGeom>
          <a:solidFill>
            <a:schemeClr val="bg2">
              <a:lumMod val="90000"/>
              <a:alpha val="85000"/>
            </a:scheme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glow rad="63500">
              <a:srgbClr val="4472C4">
                <a:lumMod val="60000"/>
                <a:lumOff val="40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Beliefs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7F4CE7E-D400-AFB4-7927-4A2ED5CACE68}"/>
              </a:ext>
            </a:extLst>
          </p:cNvPr>
          <p:cNvSpPr txBox="1"/>
          <p:nvPr/>
        </p:nvSpPr>
        <p:spPr>
          <a:xfrm>
            <a:off x="2997020" y="5056904"/>
            <a:ext cx="1534762" cy="276999"/>
          </a:xfrm>
          <a:prstGeom prst="rect">
            <a:avLst/>
          </a:prstGeom>
          <a:noFill/>
          <a:effectLst>
            <a:outerShdw blurRad="50800" dist="38100" dir="5400000" algn="t" rotWithShape="0">
              <a:srgbClr val="A5A5A5">
                <a:lumMod val="50000"/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Priority Queues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Rectangle: Rounded Corners 30">
            <a:extLst>
              <a:ext uri="{FF2B5EF4-FFF2-40B4-BE49-F238E27FC236}">
                <a16:creationId xmlns:a16="http://schemas.microsoft.com/office/drawing/2014/main" id="{F926C6A6-7F08-F894-24CF-3D8E30A4046E}"/>
              </a:ext>
            </a:extLst>
          </p:cNvPr>
          <p:cNvSpPr/>
          <p:nvPr/>
        </p:nvSpPr>
        <p:spPr>
          <a:xfrm>
            <a:off x="6938417" y="5146022"/>
            <a:ext cx="1150217" cy="987723"/>
          </a:xfrm>
          <a:prstGeom prst="roundRect">
            <a:avLst>
              <a:gd name="adj" fmla="val 3290"/>
            </a:avLst>
          </a:prstGeom>
          <a:solidFill>
            <a:srgbClr val="C9D4DC">
              <a:alpha val="70000"/>
            </a:srgb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glow rad="63500">
              <a:srgbClr val="ED7D31">
                <a:lumMod val="60000"/>
                <a:lumOff val="40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 Term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kern="0" dirty="0">
                <a:latin typeface="Calibri" panose="020F0502020204030204"/>
              </a:rPr>
              <a:t>(Concepts)</a:t>
            </a:r>
            <a:endParaRPr kumimoji="0" lang="en-US" sz="8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i="1" kern="0" dirty="0"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 descr="A group of light bulbs&#10;&#10;Description automatically generated with low confidence">
            <a:extLst>
              <a:ext uri="{FF2B5EF4-FFF2-40B4-BE49-F238E27FC236}">
                <a16:creationId xmlns:a16="http://schemas.microsoft.com/office/drawing/2014/main" id="{7A238FEA-946D-3D8E-1444-A6D44BCC4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309" y="5569728"/>
            <a:ext cx="1026433" cy="484479"/>
          </a:xfrm>
          <a:prstGeom prst="rect">
            <a:avLst/>
          </a:prstGeom>
          <a:ln>
            <a:solidFill>
              <a:srgbClr val="1B444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0" name="Rectangle: Rounded Corners 30">
            <a:extLst>
              <a:ext uri="{FF2B5EF4-FFF2-40B4-BE49-F238E27FC236}">
                <a16:creationId xmlns:a16="http://schemas.microsoft.com/office/drawing/2014/main" id="{3B474394-7F76-C595-51DB-A8B31120CC5D}"/>
              </a:ext>
            </a:extLst>
          </p:cNvPr>
          <p:cNvSpPr/>
          <p:nvPr/>
        </p:nvSpPr>
        <p:spPr>
          <a:xfrm>
            <a:off x="5721985" y="5212464"/>
            <a:ext cx="858804" cy="855148"/>
          </a:xfrm>
          <a:prstGeom prst="roundRect">
            <a:avLst>
              <a:gd name="adj" fmla="val 3290"/>
            </a:avLst>
          </a:prstGeom>
          <a:solidFill>
            <a:srgbClr val="C9D4DC">
              <a:alpha val="70000"/>
            </a:srgb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>
            <a:glow rad="63500">
              <a:srgbClr val="ED7D31">
                <a:lumMod val="60000"/>
                <a:lumOff val="40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Attentional Focus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 kern="0" dirty="0">
                <a:latin typeface="Calibri" panose="020F0502020204030204"/>
              </a:rPr>
              <a:t>(Concepts)</a:t>
            </a:r>
            <a:endParaRPr kumimoji="0" lang="en-US" sz="8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ED3A8AE-45F5-EA9E-F9A3-4EDFF78AA12C}"/>
              </a:ext>
            </a:extLst>
          </p:cNvPr>
          <p:cNvCxnSpPr>
            <a:cxnSpLocks/>
            <a:stCxn id="60" idx="3"/>
            <a:endCxn id="58" idx="1"/>
          </p:cNvCxnSpPr>
          <p:nvPr/>
        </p:nvCxnSpPr>
        <p:spPr>
          <a:xfrm flipV="1">
            <a:off x="6580789" y="5639884"/>
            <a:ext cx="357628" cy="154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headEnd type="triangle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DD7B6AEB-9FC2-3340-BDF5-62B135549E37}"/>
              </a:ext>
            </a:extLst>
          </p:cNvPr>
          <p:cNvSpPr txBox="1"/>
          <p:nvPr/>
        </p:nvSpPr>
        <p:spPr>
          <a:xfrm>
            <a:off x="5647588" y="4843438"/>
            <a:ext cx="2521930" cy="276999"/>
          </a:xfrm>
          <a:prstGeom prst="rect">
            <a:avLst/>
          </a:prstGeom>
          <a:noFill/>
          <a:effectLst>
            <a:outerShdw blurRad="50800" dist="38100" dir="5400000" algn="t" rotWithShape="0">
              <a:srgbClr val="A5A5A5">
                <a:lumMod val="50000"/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Concept Memory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3" name="Rectangle: Rounded Corners 29">
            <a:extLst>
              <a:ext uri="{FF2B5EF4-FFF2-40B4-BE49-F238E27FC236}">
                <a16:creationId xmlns:a16="http://schemas.microsoft.com/office/drawing/2014/main" id="{6B571379-1F7F-454C-9EDA-BA305C064D03}"/>
              </a:ext>
            </a:extLst>
          </p:cNvPr>
          <p:cNvSpPr/>
          <p:nvPr/>
        </p:nvSpPr>
        <p:spPr>
          <a:xfrm>
            <a:off x="2542980" y="3128781"/>
            <a:ext cx="8403003" cy="4779415"/>
          </a:xfrm>
          <a:prstGeom prst="roundRect">
            <a:avLst>
              <a:gd name="adj" fmla="val 3098"/>
            </a:avLst>
          </a:prstGeom>
          <a:noFill/>
          <a:ln w="19050" cap="flat" cmpd="sng" algn="ctr">
            <a:solidFill>
              <a:srgbClr val="1B4444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903720"/>
                      <a:gd name="connsiteY0" fmla="*/ 445954 h 3268980"/>
                      <a:gd name="connsiteX1" fmla="*/ 445954 w 6903720"/>
                      <a:gd name="connsiteY1" fmla="*/ 0 h 3268980"/>
                      <a:gd name="connsiteX2" fmla="*/ 1112719 w 6903720"/>
                      <a:gd name="connsiteY2" fmla="*/ 0 h 3268980"/>
                      <a:gd name="connsiteX3" fmla="*/ 1599129 w 6903720"/>
                      <a:gd name="connsiteY3" fmla="*/ 0 h 3268980"/>
                      <a:gd name="connsiteX4" fmla="*/ 2025421 w 6903720"/>
                      <a:gd name="connsiteY4" fmla="*/ 0 h 3268980"/>
                      <a:gd name="connsiteX5" fmla="*/ 2632067 w 6903720"/>
                      <a:gd name="connsiteY5" fmla="*/ 0 h 3268980"/>
                      <a:gd name="connsiteX6" fmla="*/ 3118478 w 6903720"/>
                      <a:gd name="connsiteY6" fmla="*/ 0 h 3268980"/>
                      <a:gd name="connsiteX7" fmla="*/ 3785242 w 6903720"/>
                      <a:gd name="connsiteY7" fmla="*/ 0 h 3268980"/>
                      <a:gd name="connsiteX8" fmla="*/ 4211534 w 6903720"/>
                      <a:gd name="connsiteY8" fmla="*/ 0 h 3268980"/>
                      <a:gd name="connsiteX9" fmla="*/ 4878299 w 6903720"/>
                      <a:gd name="connsiteY9" fmla="*/ 0 h 3268980"/>
                      <a:gd name="connsiteX10" fmla="*/ 5244473 w 6903720"/>
                      <a:gd name="connsiteY10" fmla="*/ 0 h 3268980"/>
                      <a:gd name="connsiteX11" fmla="*/ 5791001 w 6903720"/>
                      <a:gd name="connsiteY11" fmla="*/ 0 h 3268980"/>
                      <a:gd name="connsiteX12" fmla="*/ 6457766 w 6903720"/>
                      <a:gd name="connsiteY12" fmla="*/ 0 h 3268980"/>
                      <a:gd name="connsiteX13" fmla="*/ 6903720 w 6903720"/>
                      <a:gd name="connsiteY13" fmla="*/ 445954 h 3268980"/>
                      <a:gd name="connsiteX14" fmla="*/ 6903720 w 6903720"/>
                      <a:gd name="connsiteY14" fmla="*/ 1040222 h 3268980"/>
                      <a:gd name="connsiteX15" fmla="*/ 6903720 w 6903720"/>
                      <a:gd name="connsiteY15" fmla="*/ 1586949 h 3268980"/>
                      <a:gd name="connsiteX16" fmla="*/ 6903720 w 6903720"/>
                      <a:gd name="connsiteY16" fmla="*/ 2181217 h 3268980"/>
                      <a:gd name="connsiteX17" fmla="*/ 6903720 w 6903720"/>
                      <a:gd name="connsiteY17" fmla="*/ 2823026 h 3268980"/>
                      <a:gd name="connsiteX18" fmla="*/ 6457766 w 6903720"/>
                      <a:gd name="connsiteY18" fmla="*/ 3268980 h 3268980"/>
                      <a:gd name="connsiteX19" fmla="*/ 6091592 w 6903720"/>
                      <a:gd name="connsiteY19" fmla="*/ 3268980 h 3268980"/>
                      <a:gd name="connsiteX20" fmla="*/ 5424827 w 6903720"/>
                      <a:gd name="connsiteY20" fmla="*/ 3268980 h 3268980"/>
                      <a:gd name="connsiteX21" fmla="*/ 4878299 w 6903720"/>
                      <a:gd name="connsiteY21" fmla="*/ 3268980 h 3268980"/>
                      <a:gd name="connsiteX22" fmla="*/ 4452007 w 6903720"/>
                      <a:gd name="connsiteY22" fmla="*/ 3268980 h 3268980"/>
                      <a:gd name="connsiteX23" fmla="*/ 3905479 w 6903720"/>
                      <a:gd name="connsiteY23" fmla="*/ 3268980 h 3268980"/>
                      <a:gd name="connsiteX24" fmla="*/ 3539305 w 6903720"/>
                      <a:gd name="connsiteY24" fmla="*/ 3268980 h 3268980"/>
                      <a:gd name="connsiteX25" fmla="*/ 3173131 w 6903720"/>
                      <a:gd name="connsiteY25" fmla="*/ 3268980 h 3268980"/>
                      <a:gd name="connsiteX26" fmla="*/ 2626602 w 6903720"/>
                      <a:gd name="connsiteY26" fmla="*/ 3268980 h 3268980"/>
                      <a:gd name="connsiteX27" fmla="*/ 2200310 w 6903720"/>
                      <a:gd name="connsiteY27" fmla="*/ 3268980 h 3268980"/>
                      <a:gd name="connsiteX28" fmla="*/ 1593664 w 6903720"/>
                      <a:gd name="connsiteY28" fmla="*/ 3268980 h 3268980"/>
                      <a:gd name="connsiteX29" fmla="*/ 1167371 w 6903720"/>
                      <a:gd name="connsiteY29" fmla="*/ 3268980 h 3268980"/>
                      <a:gd name="connsiteX30" fmla="*/ 445954 w 6903720"/>
                      <a:gd name="connsiteY30" fmla="*/ 3268980 h 3268980"/>
                      <a:gd name="connsiteX31" fmla="*/ 0 w 6903720"/>
                      <a:gd name="connsiteY31" fmla="*/ 2823026 h 3268980"/>
                      <a:gd name="connsiteX32" fmla="*/ 0 w 6903720"/>
                      <a:gd name="connsiteY32" fmla="*/ 2204987 h 3268980"/>
                      <a:gd name="connsiteX33" fmla="*/ 0 w 6903720"/>
                      <a:gd name="connsiteY33" fmla="*/ 1682031 h 3268980"/>
                      <a:gd name="connsiteX34" fmla="*/ 0 w 6903720"/>
                      <a:gd name="connsiteY34" fmla="*/ 1135305 h 3268980"/>
                      <a:gd name="connsiteX35" fmla="*/ 0 w 6903720"/>
                      <a:gd name="connsiteY35" fmla="*/ 445954 h 3268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6903720" h="3268980" extrusionOk="0">
                        <a:moveTo>
                          <a:pt x="0" y="445954"/>
                        </a:moveTo>
                        <a:cubicBezTo>
                          <a:pt x="-32018" y="179911"/>
                          <a:pt x="183979" y="5885"/>
                          <a:pt x="445954" y="0"/>
                        </a:cubicBezTo>
                        <a:cubicBezTo>
                          <a:pt x="648465" y="-8516"/>
                          <a:pt x="801282" y="592"/>
                          <a:pt x="1112719" y="0"/>
                        </a:cubicBezTo>
                        <a:cubicBezTo>
                          <a:pt x="1424157" y="-592"/>
                          <a:pt x="1394485" y="36549"/>
                          <a:pt x="1599129" y="0"/>
                        </a:cubicBezTo>
                        <a:cubicBezTo>
                          <a:pt x="1803773" y="-36549"/>
                          <a:pt x="1887334" y="4148"/>
                          <a:pt x="2025421" y="0"/>
                        </a:cubicBezTo>
                        <a:cubicBezTo>
                          <a:pt x="2163508" y="-4148"/>
                          <a:pt x="2337459" y="71423"/>
                          <a:pt x="2632067" y="0"/>
                        </a:cubicBezTo>
                        <a:cubicBezTo>
                          <a:pt x="2926675" y="-71423"/>
                          <a:pt x="2897157" y="50014"/>
                          <a:pt x="3118478" y="0"/>
                        </a:cubicBezTo>
                        <a:cubicBezTo>
                          <a:pt x="3339799" y="-50014"/>
                          <a:pt x="3595118" y="31488"/>
                          <a:pt x="3785242" y="0"/>
                        </a:cubicBezTo>
                        <a:cubicBezTo>
                          <a:pt x="3975366" y="-31488"/>
                          <a:pt x="4061036" y="45199"/>
                          <a:pt x="4211534" y="0"/>
                        </a:cubicBezTo>
                        <a:cubicBezTo>
                          <a:pt x="4362032" y="-45199"/>
                          <a:pt x="4737622" y="43729"/>
                          <a:pt x="4878299" y="0"/>
                        </a:cubicBezTo>
                        <a:cubicBezTo>
                          <a:pt x="5018976" y="-43729"/>
                          <a:pt x="5092609" y="38566"/>
                          <a:pt x="5244473" y="0"/>
                        </a:cubicBezTo>
                        <a:cubicBezTo>
                          <a:pt x="5396337" y="-38566"/>
                          <a:pt x="5603015" y="62218"/>
                          <a:pt x="5791001" y="0"/>
                        </a:cubicBezTo>
                        <a:cubicBezTo>
                          <a:pt x="5978987" y="-62218"/>
                          <a:pt x="6319419" y="61097"/>
                          <a:pt x="6457766" y="0"/>
                        </a:cubicBezTo>
                        <a:cubicBezTo>
                          <a:pt x="6752615" y="-47980"/>
                          <a:pt x="6957808" y="164784"/>
                          <a:pt x="6903720" y="445954"/>
                        </a:cubicBezTo>
                        <a:cubicBezTo>
                          <a:pt x="6904819" y="637484"/>
                          <a:pt x="6887460" y="743146"/>
                          <a:pt x="6903720" y="1040222"/>
                        </a:cubicBezTo>
                        <a:cubicBezTo>
                          <a:pt x="6919980" y="1337298"/>
                          <a:pt x="6890670" y="1326156"/>
                          <a:pt x="6903720" y="1586949"/>
                        </a:cubicBezTo>
                        <a:cubicBezTo>
                          <a:pt x="6916770" y="1847742"/>
                          <a:pt x="6847784" y="2018470"/>
                          <a:pt x="6903720" y="2181217"/>
                        </a:cubicBezTo>
                        <a:cubicBezTo>
                          <a:pt x="6959656" y="2343964"/>
                          <a:pt x="6834253" y="2671832"/>
                          <a:pt x="6903720" y="2823026"/>
                        </a:cubicBezTo>
                        <a:cubicBezTo>
                          <a:pt x="6888921" y="3024801"/>
                          <a:pt x="6718233" y="3266101"/>
                          <a:pt x="6457766" y="3268980"/>
                        </a:cubicBezTo>
                        <a:cubicBezTo>
                          <a:pt x="6306746" y="3280001"/>
                          <a:pt x="6210382" y="3260281"/>
                          <a:pt x="6091592" y="3268980"/>
                        </a:cubicBezTo>
                        <a:cubicBezTo>
                          <a:pt x="5972802" y="3277679"/>
                          <a:pt x="5579944" y="3264260"/>
                          <a:pt x="5424827" y="3268980"/>
                        </a:cubicBezTo>
                        <a:cubicBezTo>
                          <a:pt x="5269710" y="3273700"/>
                          <a:pt x="5018389" y="3243132"/>
                          <a:pt x="4878299" y="3268980"/>
                        </a:cubicBezTo>
                        <a:cubicBezTo>
                          <a:pt x="4738209" y="3294828"/>
                          <a:pt x="4557963" y="3256012"/>
                          <a:pt x="4452007" y="3268980"/>
                        </a:cubicBezTo>
                        <a:cubicBezTo>
                          <a:pt x="4346051" y="3281948"/>
                          <a:pt x="4134156" y="3232566"/>
                          <a:pt x="3905479" y="3268980"/>
                        </a:cubicBezTo>
                        <a:cubicBezTo>
                          <a:pt x="3676802" y="3305394"/>
                          <a:pt x="3695219" y="3266533"/>
                          <a:pt x="3539305" y="3268980"/>
                        </a:cubicBezTo>
                        <a:cubicBezTo>
                          <a:pt x="3383391" y="3271427"/>
                          <a:pt x="3251339" y="3268816"/>
                          <a:pt x="3173131" y="3268980"/>
                        </a:cubicBezTo>
                        <a:cubicBezTo>
                          <a:pt x="3094923" y="3269144"/>
                          <a:pt x="2791342" y="3235178"/>
                          <a:pt x="2626602" y="3268980"/>
                        </a:cubicBezTo>
                        <a:cubicBezTo>
                          <a:pt x="2461862" y="3302782"/>
                          <a:pt x="2402497" y="3227202"/>
                          <a:pt x="2200310" y="3268980"/>
                        </a:cubicBezTo>
                        <a:cubicBezTo>
                          <a:pt x="1998123" y="3310758"/>
                          <a:pt x="1755437" y="3258758"/>
                          <a:pt x="1593664" y="3268980"/>
                        </a:cubicBezTo>
                        <a:cubicBezTo>
                          <a:pt x="1431891" y="3279202"/>
                          <a:pt x="1256145" y="3219001"/>
                          <a:pt x="1167371" y="3268980"/>
                        </a:cubicBezTo>
                        <a:cubicBezTo>
                          <a:pt x="1078597" y="3318959"/>
                          <a:pt x="664726" y="3208493"/>
                          <a:pt x="445954" y="3268980"/>
                        </a:cubicBezTo>
                        <a:cubicBezTo>
                          <a:pt x="190122" y="3278635"/>
                          <a:pt x="-22405" y="3117267"/>
                          <a:pt x="0" y="2823026"/>
                        </a:cubicBezTo>
                        <a:cubicBezTo>
                          <a:pt x="-44325" y="2681917"/>
                          <a:pt x="38395" y="2380560"/>
                          <a:pt x="0" y="2204987"/>
                        </a:cubicBezTo>
                        <a:cubicBezTo>
                          <a:pt x="-38395" y="2029414"/>
                          <a:pt x="35129" y="1840233"/>
                          <a:pt x="0" y="1682031"/>
                        </a:cubicBezTo>
                        <a:cubicBezTo>
                          <a:pt x="-35129" y="1523829"/>
                          <a:pt x="54825" y="1263011"/>
                          <a:pt x="0" y="1135305"/>
                        </a:cubicBezTo>
                        <a:cubicBezTo>
                          <a:pt x="-54825" y="1007599"/>
                          <a:pt x="80706" y="691508"/>
                          <a:pt x="0" y="44595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54C5234-261A-6638-574B-1372BBC49C56}"/>
              </a:ext>
            </a:extLst>
          </p:cNvPr>
          <p:cNvSpPr txBox="1"/>
          <p:nvPr/>
        </p:nvSpPr>
        <p:spPr>
          <a:xfrm>
            <a:off x="2542980" y="2753576"/>
            <a:ext cx="8403002" cy="338554"/>
          </a:xfrm>
          <a:prstGeom prst="rect">
            <a:avLst/>
          </a:prstGeom>
          <a:noFill/>
          <a:effectLst>
            <a:outerShdw blurRad="50800" dist="38100" dir="5400000" algn="t" rotWithShape="0">
              <a:srgbClr val="A5A5A5">
                <a:lumMod val="50000"/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Reasoning Node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5" name="Rectangle: Rounded Corners 29">
            <a:extLst>
              <a:ext uri="{FF2B5EF4-FFF2-40B4-BE49-F238E27FC236}">
                <a16:creationId xmlns:a16="http://schemas.microsoft.com/office/drawing/2014/main" id="{0B8DBBDA-80CF-41AA-BF6A-C704B7AEC96B}"/>
              </a:ext>
            </a:extLst>
          </p:cNvPr>
          <p:cNvSpPr/>
          <p:nvPr/>
        </p:nvSpPr>
        <p:spPr>
          <a:xfrm>
            <a:off x="460603" y="5033649"/>
            <a:ext cx="1534762" cy="951419"/>
          </a:xfrm>
          <a:prstGeom prst="roundRect">
            <a:avLst>
              <a:gd name="adj" fmla="val 3098"/>
            </a:avLst>
          </a:prstGeom>
          <a:noFill/>
          <a:ln w="12700" cap="flat" cmpd="sng" algn="ctr">
            <a:solidFill>
              <a:srgbClr val="1B4444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903720"/>
                      <a:gd name="connsiteY0" fmla="*/ 445954 h 3268980"/>
                      <a:gd name="connsiteX1" fmla="*/ 445954 w 6903720"/>
                      <a:gd name="connsiteY1" fmla="*/ 0 h 3268980"/>
                      <a:gd name="connsiteX2" fmla="*/ 1112719 w 6903720"/>
                      <a:gd name="connsiteY2" fmla="*/ 0 h 3268980"/>
                      <a:gd name="connsiteX3" fmla="*/ 1599129 w 6903720"/>
                      <a:gd name="connsiteY3" fmla="*/ 0 h 3268980"/>
                      <a:gd name="connsiteX4" fmla="*/ 2025421 w 6903720"/>
                      <a:gd name="connsiteY4" fmla="*/ 0 h 3268980"/>
                      <a:gd name="connsiteX5" fmla="*/ 2632067 w 6903720"/>
                      <a:gd name="connsiteY5" fmla="*/ 0 h 3268980"/>
                      <a:gd name="connsiteX6" fmla="*/ 3118478 w 6903720"/>
                      <a:gd name="connsiteY6" fmla="*/ 0 h 3268980"/>
                      <a:gd name="connsiteX7" fmla="*/ 3785242 w 6903720"/>
                      <a:gd name="connsiteY7" fmla="*/ 0 h 3268980"/>
                      <a:gd name="connsiteX8" fmla="*/ 4211534 w 6903720"/>
                      <a:gd name="connsiteY8" fmla="*/ 0 h 3268980"/>
                      <a:gd name="connsiteX9" fmla="*/ 4878299 w 6903720"/>
                      <a:gd name="connsiteY9" fmla="*/ 0 h 3268980"/>
                      <a:gd name="connsiteX10" fmla="*/ 5244473 w 6903720"/>
                      <a:gd name="connsiteY10" fmla="*/ 0 h 3268980"/>
                      <a:gd name="connsiteX11" fmla="*/ 5791001 w 6903720"/>
                      <a:gd name="connsiteY11" fmla="*/ 0 h 3268980"/>
                      <a:gd name="connsiteX12" fmla="*/ 6457766 w 6903720"/>
                      <a:gd name="connsiteY12" fmla="*/ 0 h 3268980"/>
                      <a:gd name="connsiteX13" fmla="*/ 6903720 w 6903720"/>
                      <a:gd name="connsiteY13" fmla="*/ 445954 h 3268980"/>
                      <a:gd name="connsiteX14" fmla="*/ 6903720 w 6903720"/>
                      <a:gd name="connsiteY14" fmla="*/ 1040222 h 3268980"/>
                      <a:gd name="connsiteX15" fmla="*/ 6903720 w 6903720"/>
                      <a:gd name="connsiteY15" fmla="*/ 1586949 h 3268980"/>
                      <a:gd name="connsiteX16" fmla="*/ 6903720 w 6903720"/>
                      <a:gd name="connsiteY16" fmla="*/ 2181217 h 3268980"/>
                      <a:gd name="connsiteX17" fmla="*/ 6903720 w 6903720"/>
                      <a:gd name="connsiteY17" fmla="*/ 2823026 h 3268980"/>
                      <a:gd name="connsiteX18" fmla="*/ 6457766 w 6903720"/>
                      <a:gd name="connsiteY18" fmla="*/ 3268980 h 3268980"/>
                      <a:gd name="connsiteX19" fmla="*/ 6091592 w 6903720"/>
                      <a:gd name="connsiteY19" fmla="*/ 3268980 h 3268980"/>
                      <a:gd name="connsiteX20" fmla="*/ 5424827 w 6903720"/>
                      <a:gd name="connsiteY20" fmla="*/ 3268980 h 3268980"/>
                      <a:gd name="connsiteX21" fmla="*/ 4878299 w 6903720"/>
                      <a:gd name="connsiteY21" fmla="*/ 3268980 h 3268980"/>
                      <a:gd name="connsiteX22" fmla="*/ 4452007 w 6903720"/>
                      <a:gd name="connsiteY22" fmla="*/ 3268980 h 3268980"/>
                      <a:gd name="connsiteX23" fmla="*/ 3905479 w 6903720"/>
                      <a:gd name="connsiteY23" fmla="*/ 3268980 h 3268980"/>
                      <a:gd name="connsiteX24" fmla="*/ 3539305 w 6903720"/>
                      <a:gd name="connsiteY24" fmla="*/ 3268980 h 3268980"/>
                      <a:gd name="connsiteX25" fmla="*/ 3173131 w 6903720"/>
                      <a:gd name="connsiteY25" fmla="*/ 3268980 h 3268980"/>
                      <a:gd name="connsiteX26" fmla="*/ 2626602 w 6903720"/>
                      <a:gd name="connsiteY26" fmla="*/ 3268980 h 3268980"/>
                      <a:gd name="connsiteX27" fmla="*/ 2200310 w 6903720"/>
                      <a:gd name="connsiteY27" fmla="*/ 3268980 h 3268980"/>
                      <a:gd name="connsiteX28" fmla="*/ 1593664 w 6903720"/>
                      <a:gd name="connsiteY28" fmla="*/ 3268980 h 3268980"/>
                      <a:gd name="connsiteX29" fmla="*/ 1167371 w 6903720"/>
                      <a:gd name="connsiteY29" fmla="*/ 3268980 h 3268980"/>
                      <a:gd name="connsiteX30" fmla="*/ 445954 w 6903720"/>
                      <a:gd name="connsiteY30" fmla="*/ 3268980 h 3268980"/>
                      <a:gd name="connsiteX31" fmla="*/ 0 w 6903720"/>
                      <a:gd name="connsiteY31" fmla="*/ 2823026 h 3268980"/>
                      <a:gd name="connsiteX32" fmla="*/ 0 w 6903720"/>
                      <a:gd name="connsiteY32" fmla="*/ 2204987 h 3268980"/>
                      <a:gd name="connsiteX33" fmla="*/ 0 w 6903720"/>
                      <a:gd name="connsiteY33" fmla="*/ 1682031 h 3268980"/>
                      <a:gd name="connsiteX34" fmla="*/ 0 w 6903720"/>
                      <a:gd name="connsiteY34" fmla="*/ 1135305 h 3268980"/>
                      <a:gd name="connsiteX35" fmla="*/ 0 w 6903720"/>
                      <a:gd name="connsiteY35" fmla="*/ 445954 h 3268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6903720" h="3268980" extrusionOk="0">
                        <a:moveTo>
                          <a:pt x="0" y="445954"/>
                        </a:moveTo>
                        <a:cubicBezTo>
                          <a:pt x="-32018" y="179911"/>
                          <a:pt x="183979" y="5885"/>
                          <a:pt x="445954" y="0"/>
                        </a:cubicBezTo>
                        <a:cubicBezTo>
                          <a:pt x="648465" y="-8516"/>
                          <a:pt x="801282" y="592"/>
                          <a:pt x="1112719" y="0"/>
                        </a:cubicBezTo>
                        <a:cubicBezTo>
                          <a:pt x="1424157" y="-592"/>
                          <a:pt x="1394485" y="36549"/>
                          <a:pt x="1599129" y="0"/>
                        </a:cubicBezTo>
                        <a:cubicBezTo>
                          <a:pt x="1803773" y="-36549"/>
                          <a:pt x="1887334" y="4148"/>
                          <a:pt x="2025421" y="0"/>
                        </a:cubicBezTo>
                        <a:cubicBezTo>
                          <a:pt x="2163508" y="-4148"/>
                          <a:pt x="2337459" y="71423"/>
                          <a:pt x="2632067" y="0"/>
                        </a:cubicBezTo>
                        <a:cubicBezTo>
                          <a:pt x="2926675" y="-71423"/>
                          <a:pt x="2897157" y="50014"/>
                          <a:pt x="3118478" y="0"/>
                        </a:cubicBezTo>
                        <a:cubicBezTo>
                          <a:pt x="3339799" y="-50014"/>
                          <a:pt x="3595118" y="31488"/>
                          <a:pt x="3785242" y="0"/>
                        </a:cubicBezTo>
                        <a:cubicBezTo>
                          <a:pt x="3975366" y="-31488"/>
                          <a:pt x="4061036" y="45199"/>
                          <a:pt x="4211534" y="0"/>
                        </a:cubicBezTo>
                        <a:cubicBezTo>
                          <a:pt x="4362032" y="-45199"/>
                          <a:pt x="4737622" y="43729"/>
                          <a:pt x="4878299" y="0"/>
                        </a:cubicBezTo>
                        <a:cubicBezTo>
                          <a:pt x="5018976" y="-43729"/>
                          <a:pt x="5092609" y="38566"/>
                          <a:pt x="5244473" y="0"/>
                        </a:cubicBezTo>
                        <a:cubicBezTo>
                          <a:pt x="5396337" y="-38566"/>
                          <a:pt x="5603015" y="62218"/>
                          <a:pt x="5791001" y="0"/>
                        </a:cubicBezTo>
                        <a:cubicBezTo>
                          <a:pt x="5978987" y="-62218"/>
                          <a:pt x="6319419" y="61097"/>
                          <a:pt x="6457766" y="0"/>
                        </a:cubicBezTo>
                        <a:cubicBezTo>
                          <a:pt x="6752615" y="-47980"/>
                          <a:pt x="6957808" y="164784"/>
                          <a:pt x="6903720" y="445954"/>
                        </a:cubicBezTo>
                        <a:cubicBezTo>
                          <a:pt x="6904819" y="637484"/>
                          <a:pt x="6887460" y="743146"/>
                          <a:pt x="6903720" y="1040222"/>
                        </a:cubicBezTo>
                        <a:cubicBezTo>
                          <a:pt x="6919980" y="1337298"/>
                          <a:pt x="6890670" y="1326156"/>
                          <a:pt x="6903720" y="1586949"/>
                        </a:cubicBezTo>
                        <a:cubicBezTo>
                          <a:pt x="6916770" y="1847742"/>
                          <a:pt x="6847784" y="2018470"/>
                          <a:pt x="6903720" y="2181217"/>
                        </a:cubicBezTo>
                        <a:cubicBezTo>
                          <a:pt x="6959656" y="2343964"/>
                          <a:pt x="6834253" y="2671832"/>
                          <a:pt x="6903720" y="2823026"/>
                        </a:cubicBezTo>
                        <a:cubicBezTo>
                          <a:pt x="6888921" y="3024801"/>
                          <a:pt x="6718233" y="3266101"/>
                          <a:pt x="6457766" y="3268980"/>
                        </a:cubicBezTo>
                        <a:cubicBezTo>
                          <a:pt x="6306746" y="3280001"/>
                          <a:pt x="6210382" y="3260281"/>
                          <a:pt x="6091592" y="3268980"/>
                        </a:cubicBezTo>
                        <a:cubicBezTo>
                          <a:pt x="5972802" y="3277679"/>
                          <a:pt x="5579944" y="3264260"/>
                          <a:pt x="5424827" y="3268980"/>
                        </a:cubicBezTo>
                        <a:cubicBezTo>
                          <a:pt x="5269710" y="3273700"/>
                          <a:pt x="5018389" y="3243132"/>
                          <a:pt x="4878299" y="3268980"/>
                        </a:cubicBezTo>
                        <a:cubicBezTo>
                          <a:pt x="4738209" y="3294828"/>
                          <a:pt x="4557963" y="3256012"/>
                          <a:pt x="4452007" y="3268980"/>
                        </a:cubicBezTo>
                        <a:cubicBezTo>
                          <a:pt x="4346051" y="3281948"/>
                          <a:pt x="4134156" y="3232566"/>
                          <a:pt x="3905479" y="3268980"/>
                        </a:cubicBezTo>
                        <a:cubicBezTo>
                          <a:pt x="3676802" y="3305394"/>
                          <a:pt x="3695219" y="3266533"/>
                          <a:pt x="3539305" y="3268980"/>
                        </a:cubicBezTo>
                        <a:cubicBezTo>
                          <a:pt x="3383391" y="3271427"/>
                          <a:pt x="3251339" y="3268816"/>
                          <a:pt x="3173131" y="3268980"/>
                        </a:cubicBezTo>
                        <a:cubicBezTo>
                          <a:pt x="3094923" y="3269144"/>
                          <a:pt x="2791342" y="3235178"/>
                          <a:pt x="2626602" y="3268980"/>
                        </a:cubicBezTo>
                        <a:cubicBezTo>
                          <a:pt x="2461862" y="3302782"/>
                          <a:pt x="2402497" y="3227202"/>
                          <a:pt x="2200310" y="3268980"/>
                        </a:cubicBezTo>
                        <a:cubicBezTo>
                          <a:pt x="1998123" y="3310758"/>
                          <a:pt x="1755437" y="3258758"/>
                          <a:pt x="1593664" y="3268980"/>
                        </a:cubicBezTo>
                        <a:cubicBezTo>
                          <a:pt x="1431891" y="3279202"/>
                          <a:pt x="1256145" y="3219001"/>
                          <a:pt x="1167371" y="3268980"/>
                        </a:cubicBezTo>
                        <a:cubicBezTo>
                          <a:pt x="1078597" y="3318959"/>
                          <a:pt x="664726" y="3208493"/>
                          <a:pt x="445954" y="3268980"/>
                        </a:cubicBezTo>
                        <a:cubicBezTo>
                          <a:pt x="190122" y="3278635"/>
                          <a:pt x="-22405" y="3117267"/>
                          <a:pt x="0" y="2823026"/>
                        </a:cubicBezTo>
                        <a:cubicBezTo>
                          <a:pt x="-44325" y="2681917"/>
                          <a:pt x="38395" y="2380560"/>
                          <a:pt x="0" y="2204987"/>
                        </a:cubicBezTo>
                        <a:cubicBezTo>
                          <a:pt x="-38395" y="2029414"/>
                          <a:pt x="35129" y="1840233"/>
                          <a:pt x="0" y="1682031"/>
                        </a:cubicBezTo>
                        <a:cubicBezTo>
                          <a:pt x="-35129" y="1523829"/>
                          <a:pt x="54825" y="1263011"/>
                          <a:pt x="0" y="1135305"/>
                        </a:cubicBezTo>
                        <a:cubicBezTo>
                          <a:pt x="-54825" y="1007599"/>
                          <a:pt x="80706" y="691508"/>
                          <a:pt x="0" y="44595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B6DD2A-B12F-1940-A276-08960CCDFAB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8762" y="9718588"/>
            <a:ext cx="1296090" cy="50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5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Рисунок 10">
            <a:extLst>
              <a:ext uri="{FF2B5EF4-FFF2-40B4-BE49-F238E27FC236}">
                <a16:creationId xmlns:a16="http://schemas.microsoft.com/office/drawing/2014/main" id="{89A49DC9-7184-4654-AD54-5134B7F57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49869" y="-14948"/>
            <a:ext cx="15443200" cy="10297526"/>
          </a:xfrm>
          <a:prstGeom prst="rect">
            <a:avLst/>
          </a:prstGeom>
        </p:spPr>
      </p:pic>
      <p:sp>
        <p:nvSpPr>
          <p:cNvPr id="75" name="Прямоугольник 4">
            <a:extLst>
              <a:ext uri="{FF2B5EF4-FFF2-40B4-BE49-F238E27FC236}">
                <a16:creationId xmlns:a16="http://schemas.microsoft.com/office/drawing/2014/main" id="{4C2C079A-C6F3-4555-815C-2EB90E488048}"/>
              </a:ext>
            </a:extLst>
          </p:cNvPr>
          <p:cNvSpPr/>
          <p:nvPr/>
        </p:nvSpPr>
        <p:spPr>
          <a:xfrm>
            <a:off x="8282" y="-45187"/>
            <a:ext cx="8394229" cy="10287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Прямоугольный треугольник 9">
            <a:extLst>
              <a:ext uri="{FF2B5EF4-FFF2-40B4-BE49-F238E27FC236}">
                <a16:creationId xmlns:a16="http://schemas.microsoft.com/office/drawing/2014/main" id="{1A24CD1C-C04D-457E-B886-C36D06045974}"/>
              </a:ext>
            </a:extLst>
          </p:cNvPr>
          <p:cNvSpPr/>
          <p:nvPr/>
        </p:nvSpPr>
        <p:spPr>
          <a:xfrm>
            <a:off x="8391081" y="-52127"/>
            <a:ext cx="2557215" cy="10287002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22142" y="2040995"/>
            <a:ext cx="9365857" cy="48285"/>
          </a:xfrm>
          <a:prstGeom prst="rect">
            <a:avLst/>
          </a:prstGeom>
        </p:spPr>
      </p:pic>
      <p:pic>
        <p:nvPicPr>
          <p:cNvPr id="18" name="Google Shape;159;p32">
            <a:extLst>
              <a:ext uri="{FF2B5EF4-FFF2-40B4-BE49-F238E27FC236}">
                <a16:creationId xmlns:a16="http://schemas.microsoft.com/office/drawing/2014/main" id="{13E4B804-C2DA-413E-A6DC-7E63F2D3626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6000" y="2063853"/>
            <a:ext cx="7577075" cy="772261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68;p32">
            <a:extLst>
              <a:ext uri="{FF2B5EF4-FFF2-40B4-BE49-F238E27FC236}">
                <a16:creationId xmlns:a16="http://schemas.microsoft.com/office/drawing/2014/main" id="{3C9CF38F-7EA4-40CC-B1FD-30A046E9BA4C}"/>
              </a:ext>
            </a:extLst>
          </p:cNvPr>
          <p:cNvSpPr txBox="1"/>
          <p:nvPr/>
        </p:nvSpPr>
        <p:spPr>
          <a:xfrm>
            <a:off x="4729553" y="3557007"/>
            <a:ext cx="58053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Mic</a:t>
            </a:r>
            <a:endParaRPr b="1"/>
          </a:p>
        </p:txBody>
      </p:sp>
      <p:sp>
        <p:nvSpPr>
          <p:cNvPr id="27" name="Google Shape;162;p32">
            <a:extLst>
              <a:ext uri="{FF2B5EF4-FFF2-40B4-BE49-F238E27FC236}">
                <a16:creationId xmlns:a16="http://schemas.microsoft.com/office/drawing/2014/main" id="{025DB459-8CDE-4C09-93A2-A49C78C75E36}"/>
              </a:ext>
            </a:extLst>
          </p:cNvPr>
          <p:cNvSpPr txBox="1"/>
          <p:nvPr/>
        </p:nvSpPr>
        <p:spPr>
          <a:xfrm>
            <a:off x="4094803" y="3163579"/>
            <a:ext cx="63475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RGB cam</a:t>
            </a:r>
            <a:endParaRPr b="1"/>
          </a:p>
        </p:txBody>
      </p:sp>
      <p:sp>
        <p:nvSpPr>
          <p:cNvPr id="28" name="Google Shape;169;p32">
            <a:extLst>
              <a:ext uri="{FF2B5EF4-FFF2-40B4-BE49-F238E27FC236}">
                <a16:creationId xmlns:a16="http://schemas.microsoft.com/office/drawing/2014/main" id="{8B384AA3-73AF-4361-9426-405BF1DD72A0}"/>
              </a:ext>
            </a:extLst>
          </p:cNvPr>
          <p:cNvSpPr txBox="1"/>
          <p:nvPr/>
        </p:nvSpPr>
        <p:spPr>
          <a:xfrm>
            <a:off x="3132019" y="3112116"/>
            <a:ext cx="893444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Depth camera</a:t>
            </a:r>
            <a:endParaRPr b="1"/>
          </a:p>
        </p:txBody>
      </p:sp>
      <p:sp>
        <p:nvSpPr>
          <p:cNvPr id="29" name="Google Shape;170;p32">
            <a:extLst>
              <a:ext uri="{FF2B5EF4-FFF2-40B4-BE49-F238E27FC236}">
                <a16:creationId xmlns:a16="http://schemas.microsoft.com/office/drawing/2014/main" id="{84527E99-D35C-4D47-9A68-F9406CDE08AA}"/>
              </a:ext>
            </a:extLst>
          </p:cNvPr>
          <p:cNvSpPr txBox="1"/>
          <p:nvPr/>
        </p:nvSpPr>
        <p:spPr>
          <a:xfrm>
            <a:off x="5535381" y="2784503"/>
            <a:ext cx="68443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Lidar</a:t>
            </a:r>
            <a:endParaRPr b="1"/>
          </a:p>
        </p:txBody>
      </p:sp>
      <p:sp>
        <p:nvSpPr>
          <p:cNvPr id="30" name="Google Shape;172;p32">
            <a:extLst>
              <a:ext uri="{FF2B5EF4-FFF2-40B4-BE49-F238E27FC236}">
                <a16:creationId xmlns:a16="http://schemas.microsoft.com/office/drawing/2014/main" id="{57BFBCA0-D118-4B11-9989-290AB205D54A}"/>
              </a:ext>
            </a:extLst>
          </p:cNvPr>
          <p:cNvSpPr txBox="1"/>
          <p:nvPr/>
        </p:nvSpPr>
        <p:spPr>
          <a:xfrm>
            <a:off x="982259" y="4925823"/>
            <a:ext cx="952688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Robotic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arm</a:t>
            </a:r>
            <a:endParaRPr b="1"/>
          </a:p>
        </p:txBody>
      </p:sp>
      <p:sp>
        <p:nvSpPr>
          <p:cNvPr id="34" name="Google Shape;172;p32">
            <a:extLst>
              <a:ext uri="{FF2B5EF4-FFF2-40B4-BE49-F238E27FC236}">
                <a16:creationId xmlns:a16="http://schemas.microsoft.com/office/drawing/2014/main" id="{E52A4181-50A3-47F3-8919-CA67E65C25F8}"/>
              </a:ext>
            </a:extLst>
          </p:cNvPr>
          <p:cNvSpPr txBox="1"/>
          <p:nvPr/>
        </p:nvSpPr>
        <p:spPr>
          <a:xfrm>
            <a:off x="615138" y="5647855"/>
            <a:ext cx="843465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" b="1"/>
              <a:t>Servo </a:t>
            </a:r>
          </a:p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" b="1"/>
              <a:t>Sensor</a:t>
            </a:r>
            <a:endParaRPr b="1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EBFA08F-C1F8-4414-B9D8-581CB7F2700D}"/>
              </a:ext>
            </a:extLst>
          </p:cNvPr>
          <p:cNvCxnSpPr>
            <a:cxnSpLocks/>
          </p:cNvCxnSpPr>
          <p:nvPr/>
        </p:nvCxnSpPr>
        <p:spPr>
          <a:xfrm>
            <a:off x="1458603" y="6017171"/>
            <a:ext cx="716058" cy="152401"/>
          </a:xfrm>
          <a:prstGeom prst="straightConnector1">
            <a:avLst/>
          </a:prstGeom>
          <a:ln w="38100">
            <a:solidFill>
              <a:srgbClr val="124E19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B7A3AA8-7572-4095-B2C0-DE2AE40DF94B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1934947" y="5295140"/>
            <a:ext cx="1013205" cy="102829"/>
          </a:xfrm>
          <a:prstGeom prst="straightConnector1">
            <a:avLst/>
          </a:prstGeom>
          <a:ln w="38100">
            <a:solidFill>
              <a:srgbClr val="124E19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18854E1-1D10-45E1-BB65-09A6CD47A9D0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5019819" y="4018642"/>
            <a:ext cx="414029" cy="805606"/>
          </a:xfrm>
          <a:prstGeom prst="straightConnector1">
            <a:avLst/>
          </a:prstGeom>
          <a:ln w="38100">
            <a:solidFill>
              <a:srgbClr val="124E19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C5681CE-954A-499A-A8C9-03F38CA89421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4412178" y="3902212"/>
            <a:ext cx="682900" cy="709036"/>
          </a:xfrm>
          <a:prstGeom prst="straightConnector1">
            <a:avLst/>
          </a:prstGeom>
          <a:ln w="38100">
            <a:solidFill>
              <a:srgbClr val="124E19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1E9645C-41EC-439A-A56D-281DB3BD93EF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3578741" y="3850749"/>
            <a:ext cx="1099845" cy="800079"/>
          </a:xfrm>
          <a:prstGeom prst="straightConnector1">
            <a:avLst/>
          </a:prstGeom>
          <a:ln w="38100">
            <a:solidFill>
              <a:srgbClr val="124E19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AEBA73E-C099-4661-BCC8-1526E4A13E60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5877598" y="3246138"/>
            <a:ext cx="0" cy="359755"/>
          </a:xfrm>
          <a:prstGeom prst="straightConnector1">
            <a:avLst/>
          </a:prstGeom>
          <a:ln w="38100">
            <a:solidFill>
              <a:srgbClr val="124E19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Google Shape;162;p32">
            <a:extLst>
              <a:ext uri="{FF2B5EF4-FFF2-40B4-BE49-F238E27FC236}">
                <a16:creationId xmlns:a16="http://schemas.microsoft.com/office/drawing/2014/main" id="{300A8C12-0B41-4254-9549-7C7862820969}"/>
              </a:ext>
            </a:extLst>
          </p:cNvPr>
          <p:cNvSpPr txBox="1"/>
          <p:nvPr/>
        </p:nvSpPr>
        <p:spPr>
          <a:xfrm>
            <a:off x="2617430" y="3512155"/>
            <a:ext cx="63475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RGB cam</a:t>
            </a:r>
            <a:endParaRPr b="1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88B149F9-7094-405B-AA0B-92182C4DD1AA}"/>
              </a:ext>
            </a:extLst>
          </p:cNvPr>
          <p:cNvCxnSpPr>
            <a:cxnSpLocks/>
          </p:cNvCxnSpPr>
          <p:nvPr/>
        </p:nvCxnSpPr>
        <p:spPr>
          <a:xfrm>
            <a:off x="3113969" y="4138876"/>
            <a:ext cx="870541" cy="426750"/>
          </a:xfrm>
          <a:prstGeom prst="straightConnector1">
            <a:avLst/>
          </a:prstGeom>
          <a:ln w="38100">
            <a:solidFill>
              <a:srgbClr val="124E19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9879F0FF-0FBF-446D-864C-A1BB7082FE5B}"/>
              </a:ext>
            </a:extLst>
          </p:cNvPr>
          <p:cNvSpPr/>
          <p:nvPr/>
        </p:nvSpPr>
        <p:spPr>
          <a:xfrm>
            <a:off x="13299970" y="5372209"/>
            <a:ext cx="2514600" cy="1920974"/>
          </a:xfrm>
          <a:prstGeom prst="roundRect">
            <a:avLst>
              <a:gd name="adj" fmla="val 9524"/>
            </a:avLst>
          </a:prstGeom>
          <a:solidFill>
            <a:srgbClr val="00204B"/>
          </a:solidFill>
          <a:ln>
            <a:solidFill>
              <a:srgbClr val="00204B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D47C696-505D-4BC7-94CA-181859624401}"/>
              </a:ext>
            </a:extLst>
          </p:cNvPr>
          <p:cNvSpPr txBox="1"/>
          <p:nvPr/>
        </p:nvSpPr>
        <p:spPr>
          <a:xfrm>
            <a:off x="13299970" y="5422849"/>
            <a:ext cx="259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C000"/>
                </a:solidFill>
              </a:rPr>
              <a:t>NARS Reasoner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69E3897E-84C6-4979-940C-EFE555E7AB25}"/>
              </a:ext>
            </a:extLst>
          </p:cNvPr>
          <p:cNvGrpSpPr/>
          <p:nvPr/>
        </p:nvGrpSpPr>
        <p:grpSpPr>
          <a:xfrm>
            <a:off x="14687898" y="5845383"/>
            <a:ext cx="990601" cy="1295400"/>
            <a:chOff x="5189220" y="1889919"/>
            <a:chExt cx="1958340" cy="2859881"/>
          </a:xfrm>
        </p:grpSpPr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A709DDB6-7EE3-4B30-AFBE-03E1C2599154}"/>
                </a:ext>
              </a:extLst>
            </p:cNvPr>
            <p:cNvSpPr/>
            <p:nvPr/>
          </p:nvSpPr>
          <p:spPr>
            <a:xfrm>
              <a:off x="5242674" y="1889919"/>
              <a:ext cx="1851433" cy="2859881"/>
            </a:xfrm>
            <a:prstGeom prst="roundRect">
              <a:avLst>
                <a:gd name="adj" fmla="val 0"/>
              </a:avLst>
            </a:prstGeom>
            <a:solidFill>
              <a:schemeClr val="accent5">
                <a:lumMod val="40000"/>
                <a:lumOff val="60000"/>
                <a:alpha val="85000"/>
              </a:schemeClr>
            </a:solidFill>
            <a:ln w="12700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4F6823F2-D5AD-4644-8915-6E5ABDD6B660}"/>
                </a:ext>
              </a:extLst>
            </p:cNvPr>
            <p:cNvSpPr txBox="1"/>
            <p:nvPr/>
          </p:nvSpPr>
          <p:spPr>
            <a:xfrm>
              <a:off x="5189220" y="1889919"/>
              <a:ext cx="1958340" cy="50978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schemeClr val="accent3">
                  <a:lumMod val="50000"/>
                  <a:alpha val="40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endParaRPr lang="en-US" sz="1200" b="1"/>
            </a:p>
          </p:txBody>
        </p:sp>
        <p:pic>
          <p:nvPicPr>
            <p:cNvPr id="153" name="Picture 152" descr="A group of light bulbs&#10;&#10;Description automatically generated with low confidence">
              <a:extLst>
                <a:ext uri="{FF2B5EF4-FFF2-40B4-BE49-F238E27FC236}">
                  <a16:creationId xmlns:a16="http://schemas.microsoft.com/office/drawing/2014/main" id="{18F82CB0-4B3A-440D-B5AB-057F890F7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941946" y="2757757"/>
              <a:ext cx="2506334" cy="1291422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4" name="Picture 4">
            <a:extLst>
              <a:ext uri="{FF2B5EF4-FFF2-40B4-BE49-F238E27FC236}">
                <a16:creationId xmlns:a16="http://schemas.microsoft.com/office/drawing/2014/main" id="{6F214C4D-5237-4AC2-A79F-C10E30A6D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599" y="5845383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B6ABDD6B-468A-44D6-B69E-98A3639F49B7}"/>
              </a:ext>
            </a:extLst>
          </p:cNvPr>
          <p:cNvSpPr/>
          <p:nvPr/>
        </p:nvSpPr>
        <p:spPr>
          <a:xfrm>
            <a:off x="13562508" y="7983742"/>
            <a:ext cx="1989523" cy="9906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^goto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04842221-7155-4766-80CC-C23754E8D5AB}"/>
              </a:ext>
            </a:extLst>
          </p:cNvPr>
          <p:cNvSpPr/>
          <p:nvPr/>
        </p:nvSpPr>
        <p:spPr>
          <a:xfrm>
            <a:off x="15888735" y="7983742"/>
            <a:ext cx="1989523" cy="9906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^pick/^drop</a:t>
            </a: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9843C1AD-64EB-4836-9380-AED8AB6F7488}"/>
              </a:ext>
            </a:extLst>
          </p:cNvPr>
          <p:cNvSpPr/>
          <p:nvPr/>
        </p:nvSpPr>
        <p:spPr>
          <a:xfrm>
            <a:off x="11239029" y="7983742"/>
            <a:ext cx="1989523" cy="9906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^left/^right/</a:t>
            </a:r>
          </a:p>
          <a:p>
            <a:pPr algn="ctr"/>
            <a:r>
              <a:rPr lang="en-US" sz="2000" b="1"/>
              <a:t>^forward</a:t>
            </a:r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E1694DF0-333D-4E37-B07B-70353958B423}"/>
              </a:ext>
            </a:extLst>
          </p:cNvPr>
          <p:cNvCxnSpPr>
            <a:cxnSpLocks/>
            <a:stCxn id="148" idx="2"/>
            <a:endCxn id="156" idx="0"/>
          </p:cNvCxnSpPr>
          <p:nvPr/>
        </p:nvCxnSpPr>
        <p:spPr>
          <a:xfrm>
            <a:off x="14557270" y="7293183"/>
            <a:ext cx="0" cy="690559"/>
          </a:xfrm>
          <a:prstGeom prst="straightConnector1">
            <a:avLst/>
          </a:prstGeom>
          <a:ln w="38100">
            <a:solidFill>
              <a:srgbClr val="124E19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Connector: Elbow 1042">
            <a:extLst>
              <a:ext uri="{FF2B5EF4-FFF2-40B4-BE49-F238E27FC236}">
                <a16:creationId xmlns:a16="http://schemas.microsoft.com/office/drawing/2014/main" id="{482A704B-5DE4-45BA-AABA-5E0673B30CA9}"/>
              </a:ext>
            </a:extLst>
          </p:cNvPr>
          <p:cNvCxnSpPr>
            <a:cxnSpLocks/>
            <a:stCxn id="148" idx="2"/>
            <a:endCxn id="157" idx="0"/>
          </p:cNvCxnSpPr>
          <p:nvPr/>
        </p:nvCxnSpPr>
        <p:spPr>
          <a:xfrm rot="16200000" flipH="1">
            <a:off x="15375104" y="6475348"/>
            <a:ext cx="690559" cy="2326227"/>
          </a:xfrm>
          <a:prstGeom prst="bentConnector3">
            <a:avLst>
              <a:gd name="adj1" fmla="val 50000"/>
            </a:avLst>
          </a:prstGeom>
          <a:ln w="38100">
            <a:solidFill>
              <a:srgbClr val="124E19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ctor: Elbow 168">
            <a:extLst>
              <a:ext uri="{FF2B5EF4-FFF2-40B4-BE49-F238E27FC236}">
                <a16:creationId xmlns:a16="http://schemas.microsoft.com/office/drawing/2014/main" id="{B16F4202-E880-46BC-93E5-87892F0B6976}"/>
              </a:ext>
            </a:extLst>
          </p:cNvPr>
          <p:cNvCxnSpPr>
            <a:cxnSpLocks/>
            <a:stCxn id="148" idx="2"/>
            <a:endCxn id="158" idx="0"/>
          </p:cNvCxnSpPr>
          <p:nvPr/>
        </p:nvCxnSpPr>
        <p:spPr>
          <a:xfrm rot="5400000">
            <a:off x="13050252" y="6476723"/>
            <a:ext cx="690559" cy="2323479"/>
          </a:xfrm>
          <a:prstGeom prst="bentConnector3">
            <a:avLst>
              <a:gd name="adj1" fmla="val 50000"/>
            </a:avLst>
          </a:prstGeom>
          <a:ln w="38100">
            <a:solidFill>
              <a:srgbClr val="124E19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39100CBF-DF29-459F-A5ED-51603A5326AB}"/>
              </a:ext>
            </a:extLst>
          </p:cNvPr>
          <p:cNvSpPr/>
          <p:nvPr/>
        </p:nvSpPr>
        <p:spPr>
          <a:xfrm>
            <a:off x="11811052" y="2183824"/>
            <a:ext cx="1855302" cy="2665630"/>
          </a:xfrm>
          <a:prstGeom prst="roundRect">
            <a:avLst/>
          </a:prstGeom>
          <a:solidFill>
            <a:srgbClr val="1B4444">
              <a:alpha val="80000"/>
            </a:srgbClr>
          </a:solidFill>
          <a:ln>
            <a:solidFill>
              <a:schemeClr val="bg1">
                <a:lumMod val="65000"/>
              </a:schemeClr>
            </a:solidFill>
          </a:ln>
          <a:effectLst>
            <a:glow rad="254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>
                <a:solidFill>
                  <a:srgbClr val="FFC000"/>
                </a:solidFill>
              </a:rPr>
              <a:t>Distance</a:t>
            </a:r>
            <a:endParaRPr lang="en-US" sz="1600" b="1">
              <a:solidFill>
                <a:srgbClr val="FFC000"/>
              </a:solidFill>
            </a:endParaRPr>
          </a:p>
          <a:p>
            <a:pPr algn="ctr"/>
            <a:endParaRPr lang="en-US" b="1">
              <a:solidFill>
                <a:srgbClr val="FFC000"/>
              </a:solidFill>
            </a:endParaRPr>
          </a:p>
          <a:p>
            <a:pPr algn="ctr"/>
            <a:endParaRPr lang="en-US" b="1">
              <a:solidFill>
                <a:srgbClr val="FFC000"/>
              </a:solidFill>
            </a:endParaRPr>
          </a:p>
          <a:p>
            <a:pPr algn="ctr"/>
            <a:endParaRPr lang="en-US" b="1">
              <a:solidFill>
                <a:srgbClr val="FFC000"/>
              </a:solidFill>
            </a:endParaRPr>
          </a:p>
          <a:p>
            <a:pPr algn="ctr"/>
            <a:endParaRPr lang="en-US" b="1">
              <a:solidFill>
                <a:srgbClr val="FFC000"/>
              </a:solidFill>
            </a:endParaRPr>
          </a:p>
          <a:p>
            <a:pPr algn="ctr"/>
            <a:r>
              <a:rPr lang="en-US" sz="1600" b="1">
                <a:solidFill>
                  <a:srgbClr val="FFC000"/>
                </a:solidFill>
              </a:rPr>
              <a:t>Infrared cam</a:t>
            </a: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60A02324-3C1A-45BE-9896-118FBDC7D841}"/>
              </a:ext>
            </a:extLst>
          </p:cNvPr>
          <p:cNvSpPr/>
          <p:nvPr/>
        </p:nvSpPr>
        <p:spPr>
          <a:xfrm>
            <a:off x="14064637" y="2184883"/>
            <a:ext cx="1855302" cy="2665630"/>
          </a:xfrm>
          <a:prstGeom prst="roundRect">
            <a:avLst/>
          </a:prstGeom>
          <a:solidFill>
            <a:srgbClr val="1B4444">
              <a:alpha val="80000"/>
            </a:srgbClr>
          </a:solidFill>
          <a:ln>
            <a:solidFill>
              <a:schemeClr val="bg1">
                <a:lumMod val="65000"/>
              </a:schemeClr>
            </a:solidFill>
          </a:ln>
          <a:effectLst>
            <a:glow rad="254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>
                <a:solidFill>
                  <a:srgbClr val="FFC000"/>
                </a:solidFill>
              </a:rPr>
              <a:t>Localization</a:t>
            </a:r>
          </a:p>
          <a:p>
            <a:pPr algn="ctr"/>
            <a:endParaRPr lang="en-US" b="1">
              <a:solidFill>
                <a:srgbClr val="FFC000"/>
              </a:solidFill>
            </a:endParaRPr>
          </a:p>
          <a:p>
            <a:pPr algn="ctr"/>
            <a:endParaRPr lang="en-US" b="1">
              <a:solidFill>
                <a:srgbClr val="FFC000"/>
              </a:solidFill>
            </a:endParaRPr>
          </a:p>
          <a:p>
            <a:pPr algn="ctr"/>
            <a:endParaRPr lang="en-US" b="1">
              <a:solidFill>
                <a:srgbClr val="FFC000"/>
              </a:solidFill>
            </a:endParaRPr>
          </a:p>
          <a:p>
            <a:pPr algn="ctr"/>
            <a:endParaRPr lang="en-US" b="1">
              <a:solidFill>
                <a:srgbClr val="FFC000"/>
              </a:solidFill>
            </a:endParaRPr>
          </a:p>
          <a:p>
            <a:pPr algn="ctr"/>
            <a:r>
              <a:rPr lang="en-US" sz="1600" b="1">
                <a:solidFill>
                  <a:srgbClr val="FFC000"/>
                </a:solidFill>
              </a:rPr>
              <a:t>LIDAR &amp; GPS</a:t>
            </a:r>
          </a:p>
        </p:txBody>
      </p:sp>
      <p:pic>
        <p:nvPicPr>
          <p:cNvPr id="127" name="Google Shape;198;p32">
            <a:extLst>
              <a:ext uri="{FF2B5EF4-FFF2-40B4-BE49-F238E27FC236}">
                <a16:creationId xmlns:a16="http://schemas.microsoft.com/office/drawing/2014/main" id="{CE256B57-EF2F-4722-9D1B-DEEA04F10950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221328" y="2656713"/>
            <a:ext cx="1535986" cy="10043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1" name="Google Shape;202;p32">
            <a:extLst>
              <a:ext uri="{FF2B5EF4-FFF2-40B4-BE49-F238E27FC236}">
                <a16:creationId xmlns:a16="http://schemas.microsoft.com/office/drawing/2014/main" id="{23740803-42EE-46D0-BC3D-83C51858D44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602654" y="3975504"/>
            <a:ext cx="798600" cy="77940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584A8C82-0337-4239-B781-318715C345F6}"/>
              </a:ext>
            </a:extLst>
          </p:cNvPr>
          <p:cNvSpPr/>
          <p:nvPr/>
        </p:nvSpPr>
        <p:spPr>
          <a:xfrm>
            <a:off x="16322739" y="2179340"/>
            <a:ext cx="1855302" cy="2665630"/>
          </a:xfrm>
          <a:prstGeom prst="roundRect">
            <a:avLst/>
          </a:prstGeom>
          <a:solidFill>
            <a:srgbClr val="1B4444">
              <a:alpha val="80000"/>
            </a:srgbClr>
          </a:solidFill>
          <a:ln>
            <a:solidFill>
              <a:schemeClr val="bg1">
                <a:lumMod val="65000"/>
              </a:schemeClr>
            </a:solidFill>
          </a:ln>
          <a:effectLst>
            <a:glow rad="254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>
                <a:solidFill>
                  <a:srgbClr val="FFC000"/>
                </a:solidFill>
              </a:rPr>
              <a:t>Touch</a:t>
            </a:r>
          </a:p>
          <a:p>
            <a:pPr algn="ctr"/>
            <a:endParaRPr lang="en-US" b="1">
              <a:solidFill>
                <a:srgbClr val="FFC000"/>
              </a:solidFill>
            </a:endParaRPr>
          </a:p>
          <a:p>
            <a:pPr algn="ctr"/>
            <a:endParaRPr lang="en-US" b="1">
              <a:solidFill>
                <a:srgbClr val="FFC000"/>
              </a:solidFill>
            </a:endParaRPr>
          </a:p>
          <a:p>
            <a:pPr algn="ctr"/>
            <a:endParaRPr lang="en-US" b="1">
              <a:solidFill>
                <a:srgbClr val="FFC000"/>
              </a:solidFill>
            </a:endParaRPr>
          </a:p>
          <a:p>
            <a:pPr algn="ctr"/>
            <a:endParaRPr lang="en-US" b="1">
              <a:solidFill>
                <a:srgbClr val="FFC000"/>
              </a:solidFill>
            </a:endParaRPr>
          </a:p>
          <a:p>
            <a:pPr algn="ctr"/>
            <a:r>
              <a:rPr lang="en-US" sz="1600" b="1">
                <a:solidFill>
                  <a:srgbClr val="FFC000"/>
                </a:solidFill>
              </a:rPr>
              <a:t>Servo</a:t>
            </a:r>
          </a:p>
        </p:txBody>
      </p:sp>
      <p:pic>
        <p:nvPicPr>
          <p:cNvPr id="132" name="Google Shape;203;p32">
            <a:extLst>
              <a:ext uri="{FF2B5EF4-FFF2-40B4-BE49-F238E27FC236}">
                <a16:creationId xmlns:a16="http://schemas.microsoft.com/office/drawing/2014/main" id="{E34F17DA-B6CC-4748-8869-AC2A67434CD1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855816" y="3958698"/>
            <a:ext cx="805681" cy="774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200;p32">
            <a:extLst>
              <a:ext uri="{FF2B5EF4-FFF2-40B4-BE49-F238E27FC236}">
                <a16:creationId xmlns:a16="http://schemas.microsoft.com/office/drawing/2014/main" id="{A399C809-6FBE-4256-A69F-829917D12534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545726" y="2608909"/>
            <a:ext cx="1457063" cy="10521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" name="Connector: Elbow 177">
            <a:extLst>
              <a:ext uri="{FF2B5EF4-FFF2-40B4-BE49-F238E27FC236}">
                <a16:creationId xmlns:a16="http://schemas.microsoft.com/office/drawing/2014/main" id="{2D2F4147-1355-438E-96CC-B0AE70831C74}"/>
              </a:ext>
            </a:extLst>
          </p:cNvPr>
          <p:cNvCxnSpPr>
            <a:cxnSpLocks/>
            <a:stCxn id="175" idx="2"/>
            <a:endCxn id="148" idx="0"/>
          </p:cNvCxnSpPr>
          <p:nvPr/>
        </p:nvCxnSpPr>
        <p:spPr>
          <a:xfrm rot="5400000">
            <a:off x="15640211" y="3762029"/>
            <a:ext cx="527239" cy="2693120"/>
          </a:xfrm>
          <a:prstGeom prst="bentConnector3">
            <a:avLst>
              <a:gd name="adj1" fmla="val 50000"/>
            </a:avLst>
          </a:prstGeom>
          <a:ln w="38100">
            <a:solidFill>
              <a:srgbClr val="124E19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Connector: Elbow 178">
            <a:extLst>
              <a:ext uri="{FF2B5EF4-FFF2-40B4-BE49-F238E27FC236}">
                <a16:creationId xmlns:a16="http://schemas.microsoft.com/office/drawing/2014/main" id="{DE00336E-0AD7-403E-982A-E4D23F87479D}"/>
              </a:ext>
            </a:extLst>
          </p:cNvPr>
          <p:cNvCxnSpPr>
            <a:cxnSpLocks/>
            <a:stCxn id="173" idx="2"/>
            <a:endCxn id="148" idx="0"/>
          </p:cNvCxnSpPr>
          <p:nvPr/>
        </p:nvCxnSpPr>
        <p:spPr>
          <a:xfrm rot="16200000" flipH="1">
            <a:off x="13386609" y="4201547"/>
            <a:ext cx="522755" cy="1818567"/>
          </a:xfrm>
          <a:prstGeom prst="bentConnector3">
            <a:avLst>
              <a:gd name="adj1" fmla="val 50000"/>
            </a:avLst>
          </a:prstGeom>
          <a:ln w="38100">
            <a:solidFill>
              <a:srgbClr val="124E19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Google Shape;170;p32">
            <a:extLst>
              <a:ext uri="{FF2B5EF4-FFF2-40B4-BE49-F238E27FC236}">
                <a16:creationId xmlns:a16="http://schemas.microsoft.com/office/drawing/2014/main" id="{5A86C19E-CA9B-4BAF-84FE-C6FD988F08E1}"/>
              </a:ext>
            </a:extLst>
          </p:cNvPr>
          <p:cNvSpPr txBox="1"/>
          <p:nvPr/>
        </p:nvSpPr>
        <p:spPr>
          <a:xfrm>
            <a:off x="7871450" y="4804410"/>
            <a:ext cx="68443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GPS</a:t>
            </a:r>
            <a:endParaRPr b="1"/>
          </a:p>
        </p:txBody>
      </p: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BC21A8C3-6C5D-41EB-B1C7-81AD520F9299}"/>
              </a:ext>
            </a:extLst>
          </p:cNvPr>
          <p:cNvCxnSpPr>
            <a:cxnSpLocks/>
            <a:stCxn id="192" idx="1"/>
          </p:cNvCxnSpPr>
          <p:nvPr/>
        </p:nvCxnSpPr>
        <p:spPr>
          <a:xfrm flipH="1">
            <a:off x="7256980" y="5035228"/>
            <a:ext cx="614470" cy="237757"/>
          </a:xfrm>
          <a:prstGeom prst="straightConnector1">
            <a:avLst/>
          </a:prstGeom>
          <a:ln w="38100">
            <a:solidFill>
              <a:srgbClr val="124E19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65B6CA7D-1B3A-4646-B67F-E86FA0054017}"/>
              </a:ext>
            </a:extLst>
          </p:cNvPr>
          <p:cNvSpPr/>
          <p:nvPr/>
        </p:nvSpPr>
        <p:spPr>
          <a:xfrm>
            <a:off x="9562821" y="2186700"/>
            <a:ext cx="1855302" cy="2665630"/>
          </a:xfrm>
          <a:prstGeom prst="roundRect">
            <a:avLst/>
          </a:prstGeom>
          <a:solidFill>
            <a:srgbClr val="1B4444">
              <a:alpha val="80000"/>
            </a:srgbClr>
          </a:solidFill>
          <a:ln>
            <a:solidFill>
              <a:schemeClr val="bg1">
                <a:lumMod val="65000"/>
              </a:schemeClr>
            </a:solidFill>
          </a:ln>
          <a:effectLst>
            <a:glow rad="254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>
                <a:solidFill>
                  <a:srgbClr val="FFC000"/>
                </a:solidFill>
              </a:rPr>
              <a:t>Vision </a:t>
            </a:r>
            <a:r>
              <a:rPr lang="en-US" sz="1600" b="1">
                <a:solidFill>
                  <a:srgbClr val="FFC000"/>
                </a:solidFill>
              </a:rPr>
              <a:t>(YOLO v4)</a:t>
            </a:r>
          </a:p>
          <a:p>
            <a:pPr algn="ctr"/>
            <a:endParaRPr lang="en-US" b="1">
              <a:solidFill>
                <a:srgbClr val="FFC000"/>
              </a:solidFill>
            </a:endParaRPr>
          </a:p>
          <a:p>
            <a:pPr algn="ctr"/>
            <a:endParaRPr lang="en-US" b="1">
              <a:solidFill>
                <a:srgbClr val="FFC000"/>
              </a:solidFill>
            </a:endParaRPr>
          </a:p>
          <a:p>
            <a:pPr algn="ctr"/>
            <a:endParaRPr lang="en-US" b="1">
              <a:solidFill>
                <a:srgbClr val="FFC000"/>
              </a:solidFill>
            </a:endParaRPr>
          </a:p>
          <a:p>
            <a:pPr algn="ctr"/>
            <a:endParaRPr lang="en-US" b="1">
              <a:solidFill>
                <a:srgbClr val="FFC000"/>
              </a:solidFill>
            </a:endParaRPr>
          </a:p>
          <a:p>
            <a:pPr algn="ctr"/>
            <a:r>
              <a:rPr lang="en-US" sz="1600" b="1">
                <a:solidFill>
                  <a:srgbClr val="FFC000"/>
                </a:solidFill>
              </a:rPr>
              <a:t>RGB cam</a:t>
            </a:r>
          </a:p>
        </p:txBody>
      </p: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E92087CF-5B18-4630-9C0B-DBFA56C07357}"/>
              </a:ext>
            </a:extLst>
          </p:cNvPr>
          <p:cNvCxnSpPr>
            <a:cxnSpLocks/>
            <a:stCxn id="198" idx="2"/>
            <a:endCxn id="148" idx="0"/>
          </p:cNvCxnSpPr>
          <p:nvPr/>
        </p:nvCxnSpPr>
        <p:spPr>
          <a:xfrm rot="16200000" flipH="1">
            <a:off x="12263932" y="3078870"/>
            <a:ext cx="519879" cy="4066798"/>
          </a:xfrm>
          <a:prstGeom prst="bentConnector3">
            <a:avLst>
              <a:gd name="adj1" fmla="val 50000"/>
            </a:avLst>
          </a:prstGeom>
          <a:ln w="38100">
            <a:solidFill>
              <a:srgbClr val="124E19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18486797-C82E-46D8-89E8-782DDFD0AFDE}"/>
              </a:ext>
            </a:extLst>
          </p:cNvPr>
          <p:cNvCxnSpPr>
            <a:cxnSpLocks/>
            <a:stCxn id="174" idx="2"/>
            <a:endCxn id="148" idx="0"/>
          </p:cNvCxnSpPr>
          <p:nvPr/>
        </p:nvCxnSpPr>
        <p:spPr>
          <a:xfrm rot="5400000">
            <a:off x="14513931" y="4893852"/>
            <a:ext cx="521696" cy="435018"/>
          </a:xfrm>
          <a:prstGeom prst="bentConnector3">
            <a:avLst>
              <a:gd name="adj1" fmla="val 50000"/>
            </a:avLst>
          </a:prstGeom>
          <a:ln w="38100">
            <a:solidFill>
              <a:srgbClr val="124E19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Google Shape;201;p32">
            <a:extLst>
              <a:ext uri="{FF2B5EF4-FFF2-40B4-BE49-F238E27FC236}">
                <a16:creationId xmlns:a16="http://schemas.microsoft.com/office/drawing/2014/main" id="{15FF5BA8-67D4-4188-B7AA-58192EA79CBB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983121" y="3971366"/>
            <a:ext cx="1014701" cy="76233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99;p32">
            <a:extLst>
              <a:ext uri="{FF2B5EF4-FFF2-40B4-BE49-F238E27FC236}">
                <a16:creationId xmlns:a16="http://schemas.microsoft.com/office/drawing/2014/main" id="{23C8F032-3226-4E50-8C62-DD3E0D2BEB95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743483" y="2647739"/>
            <a:ext cx="1497728" cy="95977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8" name="Google Shape;201;p32">
            <a:extLst>
              <a:ext uri="{FF2B5EF4-FFF2-40B4-BE49-F238E27FC236}">
                <a16:creationId xmlns:a16="http://schemas.microsoft.com/office/drawing/2014/main" id="{FBFA593A-5B70-4B27-8129-BBC0D4785748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246097" y="3958698"/>
            <a:ext cx="1014701" cy="76233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69" name="Picture 1068" descr="A blurry image of flowers&#10;&#10;Description automatically generated with low confidence">
            <a:extLst>
              <a:ext uri="{FF2B5EF4-FFF2-40B4-BE49-F238E27FC236}">
                <a16:creationId xmlns:a16="http://schemas.microsoft.com/office/drawing/2014/main" id="{76765FF1-8A00-471E-921F-B6AF4870EDD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925" y="2645419"/>
            <a:ext cx="1493044" cy="997058"/>
          </a:xfrm>
          <a:prstGeom prst="rect">
            <a:avLst/>
          </a:prstGeom>
        </p:spPr>
      </p:pic>
      <p:sp>
        <p:nvSpPr>
          <p:cNvPr id="69" name="TextBox 3">
            <a:extLst>
              <a:ext uri="{FF2B5EF4-FFF2-40B4-BE49-F238E27FC236}">
                <a16:creationId xmlns:a16="http://schemas.microsoft.com/office/drawing/2014/main" id="{97BAD274-981C-4653-AA07-B0241534E13F}"/>
              </a:ext>
            </a:extLst>
          </p:cNvPr>
          <p:cNvSpPr txBox="1"/>
          <p:nvPr/>
        </p:nvSpPr>
        <p:spPr>
          <a:xfrm>
            <a:off x="8283" y="927616"/>
            <a:ext cx="8626668" cy="745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4"/>
              </a:lnSpc>
            </a:pPr>
            <a:r>
              <a:rPr lang="en-US" sz="4800" b="1" dirty="0">
                <a:solidFill>
                  <a:srgbClr val="1B4444"/>
                </a:solidFill>
                <a:latin typeface="Open Sans Bold Bold"/>
              </a:rPr>
              <a:t>TRANSBOT</a:t>
            </a:r>
            <a:r>
              <a:rPr lang="en-US" sz="4800" b="1" dirty="0">
                <a:solidFill>
                  <a:srgbClr val="FDA715"/>
                </a:solidFill>
                <a:latin typeface="Open Sans Bold Bold"/>
              </a:rPr>
              <a:t> &amp; </a:t>
            </a:r>
            <a:r>
              <a:rPr lang="en-US" sz="4800" b="1" dirty="0">
                <a:solidFill>
                  <a:srgbClr val="1B4444"/>
                </a:solidFill>
                <a:latin typeface="Open Sans Bold Bold"/>
              </a:rPr>
              <a:t>NARS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A005F-A7FE-85A7-3A2C-768669AE77DC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8762" y="9718588"/>
            <a:ext cx="1296090" cy="50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3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1">
            <a:extLst>
              <a:ext uri="{FF2B5EF4-FFF2-40B4-BE49-F238E27FC236}">
                <a16:creationId xmlns:a16="http://schemas.microsoft.com/office/drawing/2014/main" id="{B3F87423-A8CE-48EB-B277-21A687DE3A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705" b="781"/>
          <a:stretch/>
        </p:blipFill>
        <p:spPr>
          <a:xfrm>
            <a:off x="-10978" y="2977"/>
            <a:ext cx="18309956" cy="10320564"/>
          </a:xfrm>
          <a:prstGeom prst="rect">
            <a:avLst/>
          </a:prstGeom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id="{4DDB3814-63BC-4259-949C-99ED9E0FA209}"/>
              </a:ext>
            </a:extLst>
          </p:cNvPr>
          <p:cNvSpPr txBox="1"/>
          <p:nvPr/>
        </p:nvSpPr>
        <p:spPr>
          <a:xfrm>
            <a:off x="10716" y="679579"/>
            <a:ext cx="8124963" cy="745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4"/>
              </a:lnSpc>
            </a:pPr>
            <a:r>
              <a:rPr lang="en-US" sz="4800" b="1" dirty="0">
                <a:solidFill>
                  <a:srgbClr val="1B4444"/>
                </a:solidFill>
                <a:latin typeface="Open Sans Bold Bold"/>
              </a:rPr>
              <a:t>THE </a:t>
            </a:r>
            <a:r>
              <a:rPr lang="en-US" sz="4800" b="1" dirty="0">
                <a:solidFill>
                  <a:srgbClr val="FDA715"/>
                </a:solidFill>
                <a:latin typeface="Open Sans Bold Bold"/>
              </a:rPr>
              <a:t>DEMO</a:t>
            </a:r>
            <a:r>
              <a:rPr lang="en-US" sz="4800" b="1" dirty="0">
                <a:solidFill>
                  <a:srgbClr val="1B4444"/>
                </a:solidFill>
                <a:latin typeface="Open Sans Bold Bold"/>
              </a:rPr>
              <a:t> …</a:t>
            </a:r>
            <a:endParaRPr lang="en-US" sz="4800" b="1" dirty="0">
              <a:solidFill>
                <a:srgbClr val="FDA715"/>
              </a:solidFill>
              <a:latin typeface="Open Sans Bold Bold"/>
            </a:endParaRPr>
          </a:p>
        </p:txBody>
      </p:sp>
      <p:grpSp>
        <p:nvGrpSpPr>
          <p:cNvPr id="14" name="Группа 11">
            <a:extLst>
              <a:ext uri="{FF2B5EF4-FFF2-40B4-BE49-F238E27FC236}">
                <a16:creationId xmlns:a16="http://schemas.microsoft.com/office/drawing/2014/main" id="{FB904D3D-9DCD-4B39-A239-7B1570D06457}"/>
              </a:ext>
            </a:extLst>
          </p:cNvPr>
          <p:cNvGrpSpPr/>
          <p:nvPr/>
        </p:nvGrpSpPr>
        <p:grpSpPr>
          <a:xfrm>
            <a:off x="17092612" y="2978"/>
            <a:ext cx="1201295" cy="1111448"/>
            <a:chOff x="16234062" y="-300215"/>
            <a:chExt cx="2253009" cy="2166282"/>
          </a:xfrm>
          <a:effectLst/>
        </p:grpSpPr>
        <p:sp>
          <p:nvSpPr>
            <p:cNvPr id="15" name="Прямоугольный треугольник 22">
              <a:extLst>
                <a:ext uri="{FF2B5EF4-FFF2-40B4-BE49-F238E27FC236}">
                  <a16:creationId xmlns:a16="http://schemas.microsoft.com/office/drawing/2014/main" id="{1A4450B2-3E33-44EC-A51E-709CE99F03B2}"/>
                </a:ext>
              </a:extLst>
            </p:cNvPr>
            <p:cNvSpPr/>
            <p:nvPr/>
          </p:nvSpPr>
          <p:spPr>
            <a:xfrm rot="10800000">
              <a:off x="16234062" y="-300215"/>
              <a:ext cx="2253005" cy="2166282"/>
            </a:xfrm>
            <a:prstGeom prst="rtTriangle">
              <a:avLst/>
            </a:prstGeom>
            <a:solidFill>
              <a:srgbClr val="FDA715"/>
            </a:solidFill>
            <a:ln>
              <a:solidFill>
                <a:srgbClr val="FDA7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ый треугольник 25">
              <a:extLst>
                <a:ext uri="{FF2B5EF4-FFF2-40B4-BE49-F238E27FC236}">
                  <a16:creationId xmlns:a16="http://schemas.microsoft.com/office/drawing/2014/main" id="{552B342D-4A25-47A2-AD70-15D3A4EF1D22}"/>
                </a:ext>
              </a:extLst>
            </p:cNvPr>
            <p:cNvSpPr/>
            <p:nvPr/>
          </p:nvSpPr>
          <p:spPr>
            <a:xfrm rot="10800000">
              <a:off x="16371053" y="-298409"/>
              <a:ext cx="2116018" cy="2023946"/>
            </a:xfrm>
            <a:prstGeom prst="rtTriangle">
              <a:avLst/>
            </a:prstGeom>
            <a:solidFill>
              <a:srgbClr val="1B4444"/>
            </a:solidFill>
            <a:ln>
              <a:solidFill>
                <a:srgbClr val="1B44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1">
            <a:extLst>
              <a:ext uri="{FF2B5EF4-FFF2-40B4-BE49-F238E27FC236}">
                <a16:creationId xmlns:a16="http://schemas.microsoft.com/office/drawing/2014/main" id="{59A33437-0E76-4E5B-B563-B3397E6F08E9}"/>
              </a:ext>
            </a:extLst>
          </p:cNvPr>
          <p:cNvGrpSpPr/>
          <p:nvPr/>
        </p:nvGrpSpPr>
        <p:grpSpPr>
          <a:xfrm rot="10800000">
            <a:off x="10716" y="9180312"/>
            <a:ext cx="1201295" cy="1111448"/>
            <a:chOff x="16234062" y="-300215"/>
            <a:chExt cx="2253009" cy="2166282"/>
          </a:xfrm>
          <a:effectLst/>
        </p:grpSpPr>
        <p:sp>
          <p:nvSpPr>
            <p:cNvPr id="18" name="Прямоугольный треугольник 22">
              <a:extLst>
                <a:ext uri="{FF2B5EF4-FFF2-40B4-BE49-F238E27FC236}">
                  <a16:creationId xmlns:a16="http://schemas.microsoft.com/office/drawing/2014/main" id="{CACAF564-D672-440D-A687-8D88975489E3}"/>
                </a:ext>
              </a:extLst>
            </p:cNvPr>
            <p:cNvSpPr/>
            <p:nvPr/>
          </p:nvSpPr>
          <p:spPr>
            <a:xfrm rot="10800000">
              <a:off x="16234062" y="-300215"/>
              <a:ext cx="2253005" cy="2166282"/>
            </a:xfrm>
            <a:prstGeom prst="rtTriangle">
              <a:avLst/>
            </a:prstGeom>
            <a:solidFill>
              <a:srgbClr val="FDA715"/>
            </a:solidFill>
            <a:ln>
              <a:solidFill>
                <a:srgbClr val="FDA7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ый треугольник 25">
              <a:extLst>
                <a:ext uri="{FF2B5EF4-FFF2-40B4-BE49-F238E27FC236}">
                  <a16:creationId xmlns:a16="http://schemas.microsoft.com/office/drawing/2014/main" id="{146AA3F9-98BA-4DBB-B16E-D8781EC8A3E5}"/>
                </a:ext>
              </a:extLst>
            </p:cNvPr>
            <p:cNvSpPr/>
            <p:nvPr/>
          </p:nvSpPr>
          <p:spPr>
            <a:xfrm rot="10800000">
              <a:off x="16371053" y="-298409"/>
              <a:ext cx="2116018" cy="2023946"/>
            </a:xfrm>
            <a:prstGeom prst="rtTriangle">
              <a:avLst/>
            </a:prstGeom>
            <a:solidFill>
              <a:srgbClr val="1B4444"/>
            </a:solidFill>
            <a:ln>
              <a:solidFill>
                <a:srgbClr val="1B44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Rectangle: Rounded Corners 36">
            <a:extLst>
              <a:ext uri="{FF2B5EF4-FFF2-40B4-BE49-F238E27FC236}">
                <a16:creationId xmlns:a16="http://schemas.microsoft.com/office/drawing/2014/main" id="{3C1D61FA-14FA-191C-9695-B3268DDDC749}"/>
              </a:ext>
            </a:extLst>
          </p:cNvPr>
          <p:cNvSpPr/>
          <p:nvPr/>
        </p:nvSpPr>
        <p:spPr>
          <a:xfrm>
            <a:off x="8325265" y="2832847"/>
            <a:ext cx="9841649" cy="5745888"/>
          </a:xfrm>
          <a:prstGeom prst="roundRect">
            <a:avLst>
              <a:gd name="adj" fmla="val 2057"/>
            </a:avLst>
          </a:prstGeom>
          <a:solidFill>
            <a:srgbClr val="808080">
              <a:alpha val="36000"/>
            </a:srgbClr>
          </a:solidFill>
          <a:ln w="22225">
            <a:solidFill>
              <a:srgbClr val="A6A6A6"/>
            </a:solidFill>
            <a:prstDash val="dash"/>
          </a:ln>
          <a:effectLst>
            <a:outerShdw blurRad="63500" rotWithShape="0">
              <a:srgbClr val="000000">
                <a:alpha val="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20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FD873B-A1EB-0D9E-33F5-255C61253750}"/>
              </a:ext>
            </a:extLst>
          </p:cNvPr>
          <p:cNvSpPr/>
          <p:nvPr/>
        </p:nvSpPr>
        <p:spPr>
          <a:xfrm>
            <a:off x="8140752" y="-5738"/>
            <a:ext cx="101388" cy="10286999"/>
          </a:xfrm>
          <a:prstGeom prst="rect">
            <a:avLst/>
          </a:prstGeom>
          <a:solidFill>
            <a:srgbClr val="FDA7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361639AF-499A-4030-FC2A-354F962DDC19}"/>
              </a:ext>
            </a:extLst>
          </p:cNvPr>
          <p:cNvSpPr txBox="1"/>
          <p:nvPr/>
        </p:nvSpPr>
        <p:spPr>
          <a:xfrm>
            <a:off x="735244" y="2732471"/>
            <a:ext cx="7037152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hangingPunct="0">
              <a:defRPr sz="4000" b="1" spc="167">
                <a:solidFill>
                  <a:srgbClr val="FFDE59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rPr sz="3200" b="1" kern="0" spc="167" dirty="0">
                <a:solidFill>
                  <a:srgbClr val="FDA71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Garbage collection</a:t>
            </a:r>
          </a:p>
          <a:p>
            <a:pPr marL="628650" lvl="1" indent="-171450" hangingPunct="0">
              <a:buClr>
                <a:srgbClr val="FFDE59"/>
              </a:buClr>
              <a:buSzPct val="100000"/>
              <a:buFontTx/>
              <a:buChar char="❑"/>
              <a:defRPr sz="1000" b="1" spc="167">
                <a:solidFill>
                  <a:srgbClr val="FFDE59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endParaRPr sz="1000" b="1" kern="0" spc="167" dirty="0">
              <a:solidFill>
                <a:srgbClr val="FFDE59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800100" lvl="1" indent="-342900" hangingPunct="0">
              <a:buClr>
                <a:srgbClr val="FDA715"/>
              </a:buClr>
              <a:buSzPct val="100000"/>
              <a:buFontTx/>
              <a:buChar char="❑"/>
              <a:defRPr sz="2800" spc="16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800" kern="0" spc="167" dirty="0">
                <a:solidFill>
                  <a:srgbClr val="1B4444"/>
                </a:solidFill>
                <a:latin typeface="Open Sans"/>
                <a:ea typeface="Open Sans"/>
                <a:cs typeface="Open Sans"/>
                <a:sym typeface="Open Sans"/>
              </a:rPr>
              <a:t>Navigate real-world environment</a:t>
            </a:r>
          </a:p>
          <a:p>
            <a:pPr marL="800100" lvl="1" indent="-342900" hangingPunct="0">
              <a:buClr>
                <a:srgbClr val="FDA715"/>
              </a:buClr>
              <a:buSzPct val="100000"/>
              <a:buFontTx/>
              <a:buChar char="❑"/>
              <a:defRPr sz="1000" spc="16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000" kern="0" spc="167" dirty="0">
              <a:solidFill>
                <a:srgbClr val="1B44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00100" lvl="1" indent="-342900" hangingPunct="0">
              <a:buClr>
                <a:srgbClr val="FDA715"/>
              </a:buClr>
              <a:buSzPct val="100000"/>
              <a:buFontTx/>
              <a:buChar char="❑"/>
              <a:defRPr sz="2800" spc="16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800" kern="0" spc="167" dirty="0">
                <a:solidFill>
                  <a:srgbClr val="1B4444"/>
                </a:solidFill>
                <a:latin typeface="Open Sans"/>
                <a:ea typeface="Open Sans"/>
                <a:cs typeface="Open Sans"/>
                <a:sym typeface="Open Sans"/>
              </a:rPr>
              <a:t>Pick garbage with manipulator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04630B16-74F1-AD75-8E87-84D61BE8A467}"/>
              </a:ext>
            </a:extLst>
          </p:cNvPr>
          <p:cNvSpPr txBox="1"/>
          <p:nvPr/>
        </p:nvSpPr>
        <p:spPr>
          <a:xfrm>
            <a:off x="735243" y="5275661"/>
            <a:ext cx="7037152" cy="3662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4000" b="1" spc="167">
                <a:solidFill>
                  <a:srgbClr val="FFDE59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rPr sz="3200" dirty="0">
                <a:solidFill>
                  <a:srgbClr val="FDA715"/>
                </a:solidFill>
              </a:rPr>
              <a:t>Essential components</a:t>
            </a:r>
          </a:p>
          <a:p>
            <a:pPr marL="628650" lvl="1" indent="-171450">
              <a:buClr>
                <a:srgbClr val="FFDE59"/>
              </a:buClr>
              <a:buSzPct val="100000"/>
              <a:buChar char="❑"/>
              <a:defRPr sz="1000" b="1" spc="167">
                <a:solidFill>
                  <a:srgbClr val="FFDE59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endParaRPr dirty="0"/>
          </a:p>
          <a:p>
            <a:pPr marL="800100" lvl="1" indent="-342900">
              <a:buClr>
                <a:srgbClr val="FDA715"/>
              </a:buClr>
              <a:buSzPct val="100000"/>
              <a:buChar char="❑"/>
              <a:defRPr sz="2800" spc="16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solidFill>
                  <a:srgbClr val="1B4444"/>
                </a:solidFill>
              </a:rPr>
              <a:t>Object recognition via YOLOv4</a:t>
            </a:r>
          </a:p>
          <a:p>
            <a:pPr marL="800100" lvl="1" indent="-342900">
              <a:buClr>
                <a:srgbClr val="FDA715"/>
              </a:buClr>
              <a:buSzPct val="100000"/>
              <a:buChar char="❑"/>
              <a:defRPr sz="1000" spc="16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dirty="0">
              <a:solidFill>
                <a:srgbClr val="1B4444"/>
              </a:solidFill>
            </a:endParaRPr>
          </a:p>
          <a:p>
            <a:pPr marL="800100" lvl="1" indent="-342900">
              <a:buClr>
                <a:srgbClr val="FDA715"/>
              </a:buClr>
              <a:buSzPct val="100000"/>
              <a:buChar char="❑"/>
              <a:defRPr sz="2800" spc="16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solidFill>
                  <a:srgbClr val="1B4444"/>
                </a:solidFill>
              </a:rPr>
              <a:t>Simultaneous Localization and Mapping</a:t>
            </a:r>
          </a:p>
          <a:p>
            <a:pPr marL="800100" lvl="1" indent="-342900">
              <a:buClr>
                <a:srgbClr val="FDA715"/>
              </a:buClr>
              <a:buSzPct val="100000"/>
              <a:buChar char="❑"/>
              <a:defRPr sz="1000" spc="16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dirty="0">
              <a:solidFill>
                <a:srgbClr val="1B4444"/>
              </a:solidFill>
            </a:endParaRPr>
          </a:p>
          <a:p>
            <a:pPr marL="800100" lvl="1" indent="-342900">
              <a:buClr>
                <a:srgbClr val="FDA715"/>
              </a:buClr>
              <a:buSzPct val="100000"/>
              <a:buChar char="❑"/>
              <a:defRPr sz="2800" spc="16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solidFill>
                  <a:srgbClr val="1B4444"/>
                </a:solidFill>
              </a:rPr>
              <a:t>NARS real-time reasoning and learning </a:t>
            </a:r>
            <a:r>
              <a:rPr lang="en-US" dirty="0">
                <a:solidFill>
                  <a:srgbClr val="1B4444"/>
                </a:solidFill>
              </a:rPr>
              <a:t>is</a:t>
            </a:r>
            <a:r>
              <a:rPr dirty="0">
                <a:solidFill>
                  <a:srgbClr val="1B4444"/>
                </a:solidFill>
              </a:rPr>
              <a:t> responsible for decision making</a:t>
            </a:r>
          </a:p>
        </p:txBody>
      </p:sp>
      <p:pic>
        <p:nvPicPr>
          <p:cNvPr id="2" name="MeTTa-NARS_Demo">
            <a:hlinkClick r:id="" action="ppaction://media"/>
            <a:extLst>
              <a:ext uri="{FF2B5EF4-FFF2-40B4-BE49-F238E27FC236}">
                <a16:creationId xmlns:a16="http://schemas.microsoft.com/office/drawing/2014/main" id="{E4A36F23-FE89-808A-B099-6CF88CDFF8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166" y="2995505"/>
            <a:ext cx="9611846" cy="5440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8E11DF-5DDA-38C2-AF5A-DD185433A54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8762" y="9718588"/>
            <a:ext cx="1296090" cy="504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6212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DE712-CDE4-2C6D-2EDB-E78BEE142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41D772-AA96-2314-A14E-7B052E79F9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4" b="7196"/>
          <a:stretch/>
        </p:blipFill>
        <p:spPr>
          <a:xfrm>
            <a:off x="-11862" y="0"/>
            <a:ext cx="18299862" cy="10287000"/>
          </a:xfrm>
          <a:prstGeom prst="rect">
            <a:avLst/>
          </a:prstGeom>
        </p:spPr>
      </p:pic>
      <p:sp>
        <p:nvSpPr>
          <p:cNvPr id="22" name="TextBox 4">
            <a:extLst>
              <a:ext uri="{FF2B5EF4-FFF2-40B4-BE49-F238E27FC236}">
                <a16:creationId xmlns:a16="http://schemas.microsoft.com/office/drawing/2014/main" id="{2965A749-2948-8B6F-4B1D-F7FCC7256E89}"/>
              </a:ext>
            </a:extLst>
          </p:cNvPr>
          <p:cNvSpPr txBox="1"/>
          <p:nvPr/>
        </p:nvSpPr>
        <p:spPr>
          <a:xfrm>
            <a:off x="802105" y="6263689"/>
            <a:ext cx="17167240" cy="1093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07"/>
              </a:lnSpc>
            </a:pPr>
            <a:r>
              <a:rPr lang="en-US" sz="6000" b="1" spc="124" dirty="0">
                <a:solidFill>
                  <a:srgbClr val="FDA715"/>
                </a:solidFill>
                <a:latin typeface="Open Sans Bold Bold"/>
              </a:rPr>
              <a:t>II. NACE</a:t>
            </a:r>
            <a:r>
              <a:rPr lang="en-US" sz="6000" b="1" spc="124" dirty="0">
                <a:solidFill>
                  <a:srgbClr val="1B4444"/>
                </a:solidFill>
                <a:latin typeface="Open Sans Bold Bold"/>
              </a:rPr>
              <a:t> (</a:t>
            </a:r>
            <a:r>
              <a:rPr lang="en-US" sz="6000" b="1" spc="124" dirty="0">
                <a:solidFill>
                  <a:srgbClr val="FDA715"/>
                </a:solidFill>
                <a:latin typeface="Open Sans Bold Bold"/>
              </a:rPr>
              <a:t>N</a:t>
            </a:r>
            <a:r>
              <a:rPr lang="en-US" sz="6000" b="1" spc="124" dirty="0">
                <a:solidFill>
                  <a:srgbClr val="1B4444"/>
                </a:solidFill>
                <a:latin typeface="Open Sans Bold Bold"/>
              </a:rPr>
              <a:t>on-</a:t>
            </a:r>
            <a:r>
              <a:rPr lang="en-US" sz="6000" b="1" spc="124" dirty="0">
                <a:solidFill>
                  <a:srgbClr val="FDA715"/>
                </a:solidFill>
                <a:latin typeface="Open Sans Bold Bold"/>
              </a:rPr>
              <a:t>A</a:t>
            </a:r>
            <a:r>
              <a:rPr lang="en-US" sz="6000" b="1" spc="124" dirty="0">
                <a:solidFill>
                  <a:srgbClr val="1B4444"/>
                </a:solidFill>
                <a:latin typeface="Open Sans Bold Bold"/>
              </a:rPr>
              <a:t>xiomatic </a:t>
            </a:r>
            <a:r>
              <a:rPr lang="en-US" sz="6000" b="1" spc="124" dirty="0">
                <a:solidFill>
                  <a:srgbClr val="FDA715"/>
                </a:solidFill>
                <a:latin typeface="Open Sans Bold Bold"/>
              </a:rPr>
              <a:t>C</a:t>
            </a:r>
            <a:r>
              <a:rPr lang="en-US" sz="6000" b="1" spc="124" dirty="0">
                <a:solidFill>
                  <a:srgbClr val="1B4444"/>
                </a:solidFill>
                <a:latin typeface="Open Sans Bold Bold"/>
              </a:rPr>
              <a:t>ausal </a:t>
            </a:r>
            <a:r>
              <a:rPr lang="en-US" sz="6000" b="1" spc="124" dirty="0">
                <a:solidFill>
                  <a:srgbClr val="FDA715"/>
                </a:solidFill>
                <a:latin typeface="Open Sans Bold Bold"/>
              </a:rPr>
              <a:t>E</a:t>
            </a:r>
            <a:r>
              <a:rPr lang="en-US" sz="6000" b="1" spc="124" dirty="0">
                <a:solidFill>
                  <a:srgbClr val="1B4444"/>
                </a:solidFill>
                <a:latin typeface="Open Sans Bold Bold"/>
              </a:rPr>
              <a:t>xplorer)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7C8AFA-7666-54E2-C788-4DA1F2188343}"/>
              </a:ext>
            </a:extLst>
          </p:cNvPr>
          <p:cNvSpPr/>
          <p:nvPr/>
        </p:nvSpPr>
        <p:spPr>
          <a:xfrm>
            <a:off x="3320814" y="2727827"/>
            <a:ext cx="2311357" cy="23113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975B74-F52D-4778-4197-93A7DC896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077" y="3170838"/>
            <a:ext cx="1762715" cy="1425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261AE4-01CE-A5DB-1101-26C84647BB2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2940" y="8308266"/>
            <a:ext cx="18288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70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4008D2D855064895B9DE23BCD84342" ma:contentTypeVersion="3" ma:contentTypeDescription="Create a new document." ma:contentTypeScope="" ma:versionID="11b6f24a078ebb9f22d3d7ee7e8b0153">
  <xsd:schema xmlns:xsd="http://www.w3.org/2001/XMLSchema" xmlns:xs="http://www.w3.org/2001/XMLSchema" xmlns:p="http://schemas.microsoft.com/office/2006/metadata/properties" xmlns:ns3="658b6a82-5125-47c1-8934-f04f3a1b6e21" targetNamespace="http://schemas.microsoft.com/office/2006/metadata/properties" ma:root="true" ma:fieldsID="ad6fc21696c4ca8fe797d24c80be543d" ns3:_="">
    <xsd:import namespace="658b6a82-5125-47c1-8934-f04f3a1b6e2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8b6a82-5125-47c1-8934-f04f3a1b6e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58b6a82-5125-47c1-8934-f04f3a1b6e21" xsi:nil="true"/>
  </documentManagement>
</p:properties>
</file>

<file path=customXml/itemProps1.xml><?xml version="1.0" encoding="utf-8"?>
<ds:datastoreItem xmlns:ds="http://schemas.openxmlformats.org/officeDocument/2006/customXml" ds:itemID="{FB23F63C-7E48-43C1-AF2A-8470CE230A79}">
  <ds:schemaRefs>
    <ds:schemaRef ds:uri="658b6a82-5125-47c1-8934-f04f3a1b6e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5563452-AC50-4465-92FD-B9428DEC37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6997D3-68BA-4240-A6C5-2A7A2A2CDABD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658b6a82-5125-47c1-8934-f04f3a1b6e2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11790</TotalTime>
  <Words>1464</Words>
  <Application>Microsoft Macintosh PowerPoint</Application>
  <PresentationFormat>Custom</PresentationFormat>
  <Paragraphs>610</Paragraphs>
  <Slides>19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Cambria Math</vt:lpstr>
      <vt:lpstr>Consolas</vt:lpstr>
      <vt:lpstr>Open Sans</vt:lpstr>
      <vt:lpstr>Open Sans Bold</vt:lpstr>
      <vt:lpstr>Open Sans Bold 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QUANTATIVE RESULTS IN MINIGRID (Gym-Minigrid)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agi-2023</dc:title>
  <dc:creator>Peter</dc:creator>
  <cp:lastModifiedBy>Peter Isaev</cp:lastModifiedBy>
  <cp:revision>232</cp:revision>
  <dcterms:created xsi:type="dcterms:W3CDTF">2006-08-16T00:00:00Z</dcterms:created>
  <dcterms:modified xsi:type="dcterms:W3CDTF">2024-05-07T16:54:02Z</dcterms:modified>
  <dc:identifier>DAFTc0dwM1Y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0x0101007B4008D2D855064895B9DE23BCD84342</vt:lpwstr>
  </property>
</Properties>
</file>