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media1.mp4" ContentType="video/unknown"/>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7" name="Shape 157"/>
          <p:cNvSpPr/>
          <p:nvPr>
            <p:ph type="sldImg"/>
          </p:nvPr>
        </p:nvSpPr>
        <p:spPr>
          <a:xfrm>
            <a:off x="1143000" y="685800"/>
            <a:ext cx="4572000" cy="3429000"/>
          </a:xfrm>
          <a:prstGeom prst="rect">
            <a:avLst/>
          </a:prstGeom>
        </p:spPr>
        <p:txBody>
          <a:bodyPr/>
          <a:lstStyle/>
          <a:p>
            <a:pPr/>
          </a:p>
        </p:txBody>
      </p:sp>
      <p:sp>
        <p:nvSpPr>
          <p:cNvPr id="158" name="Shape 15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oumo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9" name="Title Text"/>
          <p:cNvSpPr txBox="1"/>
          <p:nvPr>
            <p:ph type="title"/>
          </p:nvPr>
        </p:nvSpPr>
        <p:spPr>
          <a:xfrm>
            <a:off x="609599" y="366183"/>
            <a:ext cx="10972801" cy="1524001"/>
          </a:xfrm>
          <a:prstGeom prst="rect">
            <a:avLst/>
          </a:prstGeom>
        </p:spPr>
        <p:txBody>
          <a:bodyPr lIns="60959" tIns="60959" rIns="60959" bIns="60959" anchor="ctr"/>
          <a:lstStyle>
            <a:lvl1pPr algn="ctr" defTabSz="1219200">
              <a:lnSpc>
                <a:spcPct val="100000"/>
              </a:lnSpc>
              <a:defRPr b="0" spc="0" sz="5800">
                <a:latin typeface="Calibri"/>
                <a:ea typeface="Calibri"/>
                <a:cs typeface="Calibri"/>
                <a:sym typeface="Calibri"/>
              </a:defRPr>
            </a:lvl1pPr>
          </a:lstStyle>
          <a:p>
            <a:pPr/>
            <a:r>
              <a:t>Title Text</a:t>
            </a:r>
          </a:p>
        </p:txBody>
      </p:sp>
      <p:sp>
        <p:nvSpPr>
          <p:cNvPr id="150" name="Body Level One…"/>
          <p:cNvSpPr txBox="1"/>
          <p:nvPr>
            <p:ph type="body" sz="quarter" idx="1"/>
          </p:nvPr>
        </p:nvSpPr>
        <p:spPr>
          <a:xfrm>
            <a:off x="609599" y="2133599"/>
            <a:ext cx="10972801" cy="6034619"/>
          </a:xfrm>
          <a:prstGeom prst="rect">
            <a:avLst/>
          </a:prstGeom>
        </p:spPr>
        <p:txBody>
          <a:bodyPr lIns="60959" tIns="60959" rIns="60959" bIns="60959"/>
          <a:lstStyle>
            <a:lvl1pPr marL="450056" indent="-450056" defTabSz="1219200">
              <a:lnSpc>
                <a:spcPct val="100000"/>
              </a:lnSpc>
              <a:spcBef>
                <a:spcPts val="1000"/>
              </a:spcBef>
              <a:buSzPct val="100000"/>
              <a:buFont typeface="Arial"/>
              <a:defRPr sz="4200">
                <a:latin typeface="Calibri"/>
                <a:ea typeface="Calibri"/>
                <a:cs typeface="Calibri"/>
                <a:sym typeface="Calibri"/>
              </a:defRPr>
            </a:lvl1pPr>
            <a:lvl2pPr marL="885825" indent="-428625" defTabSz="1219200">
              <a:lnSpc>
                <a:spcPct val="100000"/>
              </a:lnSpc>
              <a:spcBef>
                <a:spcPts val="1000"/>
              </a:spcBef>
              <a:buSzPct val="100000"/>
              <a:buFont typeface="Arial"/>
              <a:buChar char="–"/>
              <a:defRPr sz="4200">
                <a:latin typeface="Calibri"/>
                <a:ea typeface="Calibri"/>
                <a:cs typeface="Calibri"/>
                <a:sym typeface="Calibri"/>
              </a:defRPr>
            </a:lvl2pPr>
            <a:lvl3pPr marL="1314450" indent="-400050" defTabSz="1219200">
              <a:lnSpc>
                <a:spcPct val="100000"/>
              </a:lnSpc>
              <a:spcBef>
                <a:spcPts val="1000"/>
              </a:spcBef>
              <a:buSzPct val="100000"/>
              <a:buFont typeface="Arial"/>
              <a:defRPr sz="4200">
                <a:latin typeface="Calibri"/>
                <a:ea typeface="Calibri"/>
                <a:cs typeface="Calibri"/>
                <a:sym typeface="Calibri"/>
              </a:defRPr>
            </a:lvl3pPr>
            <a:lvl4pPr marL="1851660" indent="-480060" defTabSz="1219200">
              <a:lnSpc>
                <a:spcPct val="100000"/>
              </a:lnSpc>
              <a:spcBef>
                <a:spcPts val="1000"/>
              </a:spcBef>
              <a:buSzPct val="100000"/>
              <a:buFont typeface="Arial"/>
              <a:buChar char="–"/>
              <a:defRPr sz="4200">
                <a:latin typeface="Calibri"/>
                <a:ea typeface="Calibri"/>
                <a:cs typeface="Calibri"/>
                <a:sym typeface="Calibri"/>
              </a:defRPr>
            </a:lvl4pPr>
            <a:lvl5pPr marL="2308860" indent="-480060" defTabSz="1219200">
              <a:lnSpc>
                <a:spcPct val="100000"/>
              </a:lnSpc>
              <a:spcBef>
                <a:spcPts val="1000"/>
              </a:spcBef>
              <a:buSzPct val="100000"/>
              <a:buFont typeface="Arial"/>
              <a:buChar char="»"/>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241801" y="8553013"/>
            <a:ext cx="340600" cy="331074"/>
          </a:xfrm>
          <a:prstGeom prst="rect">
            <a:avLst/>
          </a:prstGeom>
        </p:spPr>
        <p:txBody>
          <a:bodyPr lIns="60959" tIns="60959" rIns="60959" bIns="60959" anchor="ctr"/>
          <a:lstStyle>
            <a:lvl1pPr algn="r" defTabSz="121920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bmp"/><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2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5.png"/><Relationship Id="rId7" Type="http://schemas.openxmlformats.org/officeDocument/2006/relationships/image" Target="../media/image5.jpeg"/><Relationship Id="rId8" Type="http://schemas.openxmlformats.org/officeDocument/2006/relationships/image" Target="../media/image8.png"/><Relationship Id="rId9" Type="http://schemas.openxmlformats.org/officeDocument/2006/relationships/image" Target="../media/image7.png"/><Relationship Id="rId10" Type="http://schemas.openxmlformats.org/officeDocument/2006/relationships/image" Target="../media/image28.png"/><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image" Target="../media/image33.png"/><Relationship Id="rId16" Type="http://schemas.openxmlformats.org/officeDocument/2006/relationships/image" Target="../media/image6.jpeg"/><Relationship Id="rId17" Type="http://schemas.openxmlformats.org/officeDocument/2006/relationships/image" Target="../media/image3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2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2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bmp"/><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bmp"/><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video" Target="../media/media1.mp4"/><Relationship Id="rId7" Type="http://schemas.microsoft.com/office/2007/relationships/media" Target="../media/media1.mp4"/><Relationship Id="rId8" Type="http://schemas.openxmlformats.org/officeDocument/2006/relationships/image" Target="../media/image3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jpeg"/><Relationship Id="rId5" Type="http://schemas.openxmlformats.org/officeDocument/2006/relationships/image" Target="../media/image2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bmp"/><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3.pn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25.png"/><Relationship Id="rId7" Type="http://schemas.openxmlformats.org/officeDocument/2006/relationships/image" Target="../media/image3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gif"/><Relationship Id="rId3" Type="http://schemas.openxmlformats.org/officeDocument/2006/relationships/image" Target="../media/image2.gif"/><Relationship Id="rId4" Type="http://schemas.openxmlformats.org/officeDocument/2006/relationships/image" Target="../media/image3.gif"/><Relationship Id="rId5" Type="http://schemas.openxmlformats.org/officeDocument/2006/relationships/image" Target="../media/image4.gif"/><Relationship Id="rId6" Type="http://schemas.openxmlformats.org/officeDocument/2006/relationships/image" Target="../media/image7.png"/><Relationship Id="rId7"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0.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7.jpeg"/><Relationship Id="rId6" Type="http://schemas.openxmlformats.org/officeDocument/2006/relationships/image" Target="../media/image42.png"/><Relationship Id="rId7"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gif"/><Relationship Id="rId3" Type="http://schemas.openxmlformats.org/officeDocument/2006/relationships/image" Target="../media/image6.gif"/><Relationship Id="rId4" Type="http://schemas.openxmlformats.org/officeDocument/2006/relationships/image" Target="../media/image7.gif"/><Relationship Id="rId5" Type="http://schemas.openxmlformats.org/officeDocument/2006/relationships/image" Target="../media/image8.gif"/><Relationship Id="rId6" Type="http://schemas.openxmlformats.org/officeDocument/2006/relationships/image" Target="../media/image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7.jpeg"/><Relationship Id="rId6" Type="http://schemas.openxmlformats.org/officeDocument/2006/relationships/image" Target="../media/image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24.png"/><Relationship Id="rId6" Type="http://schemas.openxmlformats.org/officeDocument/2006/relationships/image" Target="../media/image46.png"/><Relationship Id="rId7" Type="http://schemas.openxmlformats.org/officeDocument/2006/relationships/image" Target="../media/image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7.png"/><Relationship Id="rId4" Type="http://schemas.openxmlformats.org/officeDocument/2006/relationships/image" Target="../media/image47.png"/><Relationship Id="rId5" Type="http://schemas.openxmlformats.org/officeDocument/2006/relationships/image" Target="../media/image4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image" Target="../media/image37.png"/><Relationship Id="rId4" Type="http://schemas.openxmlformats.org/officeDocument/2006/relationships/image" Target="../media/image52.png"/><Relationship Id="rId5" Type="http://schemas.openxmlformats.org/officeDocument/2006/relationships/image" Target="../media/image5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Picture 2" descr="Picture 2"/>
          <p:cNvPicPr>
            <a:picLocks noChangeAspect="1"/>
          </p:cNvPicPr>
          <p:nvPr/>
        </p:nvPicPr>
        <p:blipFill>
          <a:blip r:embed="rId2">
            <a:extLst/>
          </a:blip>
          <a:srcRect l="13000" t="0" r="13000" b="0"/>
          <a:stretch>
            <a:fillRect/>
          </a:stretch>
        </p:blipFill>
        <p:spPr>
          <a:xfrm>
            <a:off x="-1" y="-152401"/>
            <a:ext cx="24384001" cy="13716001"/>
          </a:xfrm>
          <a:prstGeom prst="rect">
            <a:avLst/>
          </a:prstGeom>
          <a:ln w="12700">
            <a:miter lim="400000"/>
          </a:ln>
        </p:spPr>
      </p:pic>
      <p:sp>
        <p:nvSpPr>
          <p:cNvPr id="161" name="TextBox 4"/>
          <p:cNvSpPr txBox="1"/>
          <p:nvPr/>
        </p:nvSpPr>
        <p:spPr>
          <a:xfrm>
            <a:off x="1816632" y="4520062"/>
            <a:ext cx="21214728" cy="46693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12400"/>
              </a:lnSpc>
              <a:defRPr spc="125" sz="8900">
                <a:solidFill>
                  <a:srgbClr val="FFDE59"/>
                </a:solidFill>
                <a:latin typeface="Open Sans Bold Bold"/>
                <a:ea typeface="Open Sans Bold Bold"/>
                <a:cs typeface="Open Sans Bold Bold"/>
                <a:sym typeface="Open Sans Bold Bold"/>
              </a:defRPr>
            </a:pPr>
            <a:r>
              <a:t>Causal Exploration with Experiential Reasoning and Learning Systems</a:t>
            </a:r>
          </a:p>
          <a:p>
            <a:pPr lvl="8" defTabSz="1219200">
              <a:lnSpc>
                <a:spcPts val="12400"/>
              </a:lnSpc>
              <a:defRPr spc="125" sz="8900">
                <a:solidFill>
                  <a:srgbClr val="FFDE59"/>
                </a:solidFill>
                <a:latin typeface="Open Sans Bold Bold"/>
                <a:ea typeface="Open Sans Bold Bold"/>
                <a:cs typeface="Open Sans Bold Bold"/>
                <a:sym typeface="Open Sans Bold Bold"/>
              </a:defRPr>
            </a:pPr>
            <a:r>
              <a:t>                                    </a:t>
            </a:r>
            <a:r>
              <a:rPr spc="70" sz="5000">
                <a:solidFill>
                  <a:schemeClr val="accent4">
                    <a:hueOff val="-476017"/>
                    <a:lumOff val="-10042"/>
                  </a:schemeClr>
                </a:solidFill>
              </a:rPr>
              <a:t>IAGI 2024</a:t>
            </a:r>
            <a:r>
              <a:rPr>
                <a:solidFill>
                  <a:schemeClr val="accent4">
                    <a:hueOff val="-476017"/>
                    <a:lumOff val="-10042"/>
                  </a:schemeClr>
                </a:solidFill>
              </a:rPr>
              <a:t>  </a:t>
            </a:r>
          </a:p>
        </p:txBody>
      </p:sp>
      <p:sp>
        <p:nvSpPr>
          <p:cNvPr id="162" name="Rectangle"/>
          <p:cNvSpPr/>
          <p:nvPr/>
        </p:nvSpPr>
        <p:spPr>
          <a:xfrm>
            <a:off x="-324156" y="10087127"/>
            <a:ext cx="24746112" cy="3577311"/>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63" name="TextBox 3"/>
          <p:cNvSpPr txBox="1"/>
          <p:nvPr/>
        </p:nvSpPr>
        <p:spPr>
          <a:xfrm>
            <a:off x="8043077" y="9745417"/>
            <a:ext cx="16146871" cy="38874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1219200">
              <a:lnSpc>
                <a:spcPts val="4400"/>
              </a:lnSpc>
              <a:defRPr b="1" spc="57" sz="4200">
                <a:solidFill>
                  <a:srgbClr val="000000"/>
                </a:solidFill>
                <a:latin typeface="Open Sans Bold Bold"/>
                <a:ea typeface="Open Sans Bold Bold"/>
                <a:cs typeface="Open Sans Bold Bold"/>
                <a:sym typeface="Open Sans Bold Bold"/>
              </a:defRPr>
            </a:pPr>
          </a:p>
          <a:p>
            <a:pPr algn="r" defTabSz="1219200">
              <a:lnSpc>
                <a:spcPts val="4400"/>
              </a:lnSpc>
              <a:defRPr b="1" spc="57" sz="4200">
                <a:solidFill>
                  <a:srgbClr val="000000"/>
                </a:solidFill>
                <a:latin typeface="Open Sans Bold Bold"/>
                <a:ea typeface="Open Sans Bold Bold"/>
                <a:cs typeface="Open Sans Bold Bold"/>
                <a:sym typeface="Open Sans Bold Bold"/>
              </a:defRPr>
            </a:pPr>
            <a:r>
              <a:t>Patrick Hammer</a:t>
            </a:r>
          </a:p>
          <a:p>
            <a:pPr algn="r" defTabSz="1219200">
              <a:lnSpc>
                <a:spcPts val="4400"/>
              </a:lnSpc>
              <a:defRPr spc="41" sz="3000">
                <a:solidFill>
                  <a:srgbClr val="000000"/>
                </a:solidFill>
                <a:latin typeface="Open Sans Bold Bold"/>
                <a:ea typeface="Open Sans Bold Bold"/>
                <a:cs typeface="Open Sans Bold Bold"/>
                <a:sym typeface="Open Sans Bold Bold"/>
              </a:defRPr>
            </a:pPr>
            <a:r>
              <a:t> with special thanks to:</a:t>
            </a:r>
          </a:p>
          <a:p>
            <a:pPr algn="r" defTabSz="1219200">
              <a:lnSpc>
                <a:spcPts val="4400"/>
              </a:lnSpc>
              <a:defRPr spc="41" sz="3000">
                <a:solidFill>
                  <a:srgbClr val="000000"/>
                </a:solidFill>
                <a:latin typeface="Open Sans Bold Bold"/>
                <a:ea typeface="Open Sans Bold Bold"/>
                <a:cs typeface="Open Sans Bold Bold"/>
                <a:sym typeface="Open Sans Bold Bold"/>
              </a:defRPr>
            </a:pPr>
            <a:r>
              <a:t>Robert Johansson </a:t>
            </a:r>
          </a:p>
          <a:p>
            <a:pPr algn="r" defTabSz="1219200">
              <a:lnSpc>
                <a:spcPts val="4400"/>
              </a:lnSpc>
              <a:defRPr spc="41" sz="3000">
                <a:solidFill>
                  <a:srgbClr val="000000"/>
                </a:solidFill>
                <a:latin typeface="Open Sans Bold Bold"/>
                <a:ea typeface="Open Sans Bold Bold"/>
                <a:cs typeface="Open Sans Bold Bold"/>
                <a:sym typeface="Open Sans Bold Bold"/>
              </a:defRPr>
            </a:pPr>
            <a:r>
              <a:t>Tony Lofthouse </a:t>
            </a:r>
          </a:p>
          <a:p>
            <a:pPr algn="r" defTabSz="1219200">
              <a:lnSpc>
                <a:spcPts val="4400"/>
              </a:lnSpc>
              <a:defRPr spc="41" sz="3000">
                <a:solidFill>
                  <a:srgbClr val="000000"/>
                </a:solidFill>
                <a:latin typeface="Open Sans Bold Bold"/>
                <a:ea typeface="Open Sans Bold Bold"/>
                <a:cs typeface="Open Sans Bold Bold"/>
                <a:sym typeface="Open Sans Bold Bold"/>
              </a:defRPr>
            </a:pPr>
            <a:r>
              <a:t>Peter Isaev </a:t>
            </a:r>
          </a:p>
          <a:p>
            <a:pPr algn="r" defTabSz="1219200">
              <a:lnSpc>
                <a:spcPts val="4400"/>
              </a:lnSpc>
              <a:defRPr spc="41" sz="3000">
                <a:solidFill>
                  <a:srgbClr val="000000"/>
                </a:solidFill>
                <a:latin typeface="Open Sans Bold Bold"/>
                <a:ea typeface="Open Sans Bold Bold"/>
                <a:cs typeface="Open Sans Bold Bold"/>
                <a:sym typeface="Open Sans Bold Bold"/>
              </a:defRPr>
            </a:pPr>
            <a:r>
              <a:t>Pei Wang</a:t>
            </a:r>
          </a:p>
        </p:txBody>
      </p:sp>
      <p:sp>
        <p:nvSpPr>
          <p:cNvPr id="164" name="Rectangle"/>
          <p:cNvSpPr/>
          <p:nvPr/>
        </p:nvSpPr>
        <p:spPr>
          <a:xfrm>
            <a:off x="14412161" y="12877368"/>
            <a:ext cx="1270001" cy="619620"/>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165" name="Image" descr="Image"/>
          <p:cNvPicPr>
            <a:picLocks noChangeAspect="1"/>
          </p:cNvPicPr>
          <p:nvPr/>
        </p:nvPicPr>
        <p:blipFill>
          <a:blip r:embed="rId3">
            <a:extLst/>
          </a:blip>
          <a:stretch>
            <a:fillRect/>
          </a:stretch>
        </p:blipFill>
        <p:spPr>
          <a:xfrm>
            <a:off x="2926142" y="10263841"/>
            <a:ext cx="8701777" cy="3480711"/>
          </a:xfrm>
          <a:prstGeom prst="rect">
            <a:avLst/>
          </a:prstGeom>
          <a:ln w="12700">
            <a:miter lim="400000"/>
          </a:ln>
        </p:spPr>
      </p:pic>
      <p:pic>
        <p:nvPicPr>
          <p:cNvPr id="166" name="Image" descr="Image"/>
          <p:cNvPicPr>
            <a:picLocks noChangeAspect="1"/>
          </p:cNvPicPr>
          <p:nvPr/>
        </p:nvPicPr>
        <p:blipFill>
          <a:blip r:embed="rId4">
            <a:extLst/>
          </a:blip>
          <a:stretch>
            <a:fillRect/>
          </a:stretch>
        </p:blipFill>
        <p:spPr>
          <a:xfrm>
            <a:off x="12394526" y="10234364"/>
            <a:ext cx="6079316" cy="3430074"/>
          </a:xfrm>
          <a:prstGeom prst="rect">
            <a:avLst/>
          </a:prstGeom>
          <a:ln w="12700">
            <a:miter lim="400000"/>
          </a:ln>
        </p:spPr>
      </p:pic>
      <p:pic>
        <p:nvPicPr>
          <p:cNvPr id="167" name="Image" descr="Image"/>
          <p:cNvPicPr>
            <a:picLocks noChangeAspect="1"/>
          </p:cNvPicPr>
          <p:nvPr/>
        </p:nvPicPr>
        <p:blipFill>
          <a:blip r:embed="rId5">
            <a:extLst/>
          </a:blip>
          <a:stretch>
            <a:fillRect/>
          </a:stretch>
        </p:blipFill>
        <p:spPr>
          <a:xfrm>
            <a:off x="15703460" y="10149183"/>
            <a:ext cx="3302034" cy="357503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1" name="Picture 3" descr="Picture 3"/>
          <p:cNvPicPr>
            <a:picLocks noChangeAspect="1"/>
          </p:cNvPicPr>
          <p:nvPr/>
        </p:nvPicPr>
        <p:blipFill>
          <a:blip r:embed="rId2">
            <a:extLst/>
          </a:blip>
          <a:stretch>
            <a:fillRect/>
          </a:stretch>
        </p:blipFill>
        <p:spPr>
          <a:xfrm>
            <a:off x="6679291" y="1055659"/>
            <a:ext cx="7490595" cy="638089"/>
          </a:xfrm>
          <a:prstGeom prst="rect">
            <a:avLst/>
          </a:prstGeom>
          <a:ln w="12700">
            <a:miter lim="400000"/>
          </a:ln>
        </p:spPr>
      </p:pic>
      <p:pic>
        <p:nvPicPr>
          <p:cNvPr id="352" name="Picture 4" descr="Picture 4"/>
          <p:cNvPicPr>
            <a:picLocks noChangeAspect="1"/>
          </p:cNvPicPr>
          <p:nvPr/>
        </p:nvPicPr>
        <p:blipFill>
          <a:blip r:embed="rId3">
            <a:extLst/>
          </a:blip>
          <a:stretch>
            <a:fillRect/>
          </a:stretch>
        </p:blipFill>
        <p:spPr>
          <a:xfrm>
            <a:off x="23210099" y="663457"/>
            <a:ext cx="557101" cy="463786"/>
          </a:xfrm>
          <a:prstGeom prst="rect">
            <a:avLst/>
          </a:prstGeom>
          <a:ln w="12700">
            <a:miter lim="400000"/>
          </a:ln>
        </p:spPr>
      </p:pic>
      <p:pic>
        <p:nvPicPr>
          <p:cNvPr id="353" name="Picture 5" descr="Picture 5"/>
          <p:cNvPicPr>
            <a:picLocks noChangeAspect="1"/>
          </p:cNvPicPr>
          <p:nvPr/>
        </p:nvPicPr>
        <p:blipFill>
          <a:blip r:embed="rId4">
            <a:extLst/>
          </a:blip>
          <a:stretch>
            <a:fillRect/>
          </a:stretch>
        </p:blipFill>
        <p:spPr>
          <a:xfrm rot="5400000">
            <a:off x="-5030725" y="5280660"/>
            <a:ext cx="13716001" cy="3154681"/>
          </a:xfrm>
          <a:prstGeom prst="rect">
            <a:avLst/>
          </a:prstGeom>
          <a:ln w="12700">
            <a:miter lim="400000"/>
          </a:ln>
        </p:spPr>
      </p:pic>
      <p:sp>
        <p:nvSpPr>
          <p:cNvPr id="354" name="TextBox 8"/>
          <p:cNvSpPr txBox="1"/>
          <p:nvPr/>
        </p:nvSpPr>
        <p:spPr>
          <a:xfrm>
            <a:off x="3793278" y="624238"/>
            <a:ext cx="17745922"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NARS CAPABILITIES</a:t>
            </a:r>
          </a:p>
        </p:txBody>
      </p:sp>
      <p:sp>
        <p:nvSpPr>
          <p:cNvPr id="355" name="AutoShape 10"/>
          <p:cNvSpPr/>
          <p:nvPr/>
        </p:nvSpPr>
        <p:spPr>
          <a:xfrm>
            <a:off x="1827275" y="12344400"/>
            <a:ext cx="13720377"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364" name="Группа 11"/>
          <p:cNvGrpSpPr/>
          <p:nvPr/>
        </p:nvGrpSpPr>
        <p:grpSpPr>
          <a:xfrm>
            <a:off x="23000037" y="9321495"/>
            <a:ext cx="598727" cy="3022906"/>
            <a:chOff x="0" y="0"/>
            <a:chExt cx="598725" cy="3022905"/>
          </a:xfrm>
        </p:grpSpPr>
        <p:pic>
          <p:nvPicPr>
            <p:cNvPr id="356" name="Picture 7" descr="Picture 7"/>
            <p:cNvPicPr>
              <a:picLocks noChangeAspect="1"/>
            </p:cNvPicPr>
            <p:nvPr/>
          </p:nvPicPr>
          <p:blipFill>
            <a:blip r:embed="rId5">
              <a:extLst/>
            </a:blip>
            <a:stretch>
              <a:fillRect/>
            </a:stretch>
          </p:blipFill>
          <p:spPr>
            <a:xfrm>
              <a:off x="0" y="0"/>
              <a:ext cx="598726" cy="377198"/>
            </a:xfrm>
            <a:prstGeom prst="rect">
              <a:avLst/>
            </a:prstGeom>
            <a:ln w="12700" cap="flat">
              <a:noFill/>
              <a:miter lim="400000"/>
            </a:ln>
            <a:effectLst/>
          </p:spPr>
        </p:pic>
        <p:pic>
          <p:nvPicPr>
            <p:cNvPr id="357" name="Picture 8" descr="Picture 8"/>
            <p:cNvPicPr>
              <a:picLocks noChangeAspect="1"/>
            </p:cNvPicPr>
            <p:nvPr/>
          </p:nvPicPr>
          <p:blipFill>
            <a:blip r:embed="rId5">
              <a:extLst/>
            </a:blip>
            <a:stretch>
              <a:fillRect/>
            </a:stretch>
          </p:blipFill>
          <p:spPr>
            <a:xfrm>
              <a:off x="0" y="2645708"/>
              <a:ext cx="598726" cy="377198"/>
            </a:xfrm>
            <a:prstGeom prst="rect">
              <a:avLst/>
            </a:prstGeom>
            <a:ln w="12700" cap="flat">
              <a:noFill/>
              <a:miter lim="400000"/>
            </a:ln>
            <a:effectLst/>
          </p:spPr>
        </p:pic>
        <p:pic>
          <p:nvPicPr>
            <p:cNvPr id="358" name="Picture 9" descr="Picture 9"/>
            <p:cNvPicPr>
              <a:picLocks noChangeAspect="1"/>
            </p:cNvPicPr>
            <p:nvPr/>
          </p:nvPicPr>
          <p:blipFill>
            <a:blip r:embed="rId5">
              <a:extLst/>
            </a:blip>
            <a:stretch>
              <a:fillRect/>
            </a:stretch>
          </p:blipFill>
          <p:spPr>
            <a:xfrm>
              <a:off x="0" y="2268512"/>
              <a:ext cx="598726" cy="377198"/>
            </a:xfrm>
            <a:prstGeom prst="rect">
              <a:avLst/>
            </a:prstGeom>
            <a:ln w="12700" cap="flat">
              <a:noFill/>
              <a:miter lim="400000"/>
            </a:ln>
            <a:effectLst/>
          </p:spPr>
        </p:pic>
        <p:pic>
          <p:nvPicPr>
            <p:cNvPr id="359" name="Picture 10" descr="Picture 10"/>
            <p:cNvPicPr>
              <a:picLocks noChangeAspect="1"/>
            </p:cNvPicPr>
            <p:nvPr/>
          </p:nvPicPr>
          <p:blipFill>
            <a:blip r:embed="rId5">
              <a:extLst/>
            </a:blip>
            <a:stretch>
              <a:fillRect/>
            </a:stretch>
          </p:blipFill>
          <p:spPr>
            <a:xfrm>
              <a:off x="0" y="1891314"/>
              <a:ext cx="598726" cy="377199"/>
            </a:xfrm>
            <a:prstGeom prst="rect">
              <a:avLst/>
            </a:prstGeom>
            <a:ln w="12700" cap="flat">
              <a:noFill/>
              <a:miter lim="400000"/>
            </a:ln>
            <a:effectLst/>
          </p:spPr>
        </p:pic>
        <p:pic>
          <p:nvPicPr>
            <p:cNvPr id="360" name="Picture 11" descr="Picture 11"/>
            <p:cNvPicPr>
              <a:picLocks noChangeAspect="1"/>
            </p:cNvPicPr>
            <p:nvPr/>
          </p:nvPicPr>
          <p:blipFill>
            <a:blip r:embed="rId5">
              <a:extLst/>
            </a:blip>
            <a:stretch>
              <a:fillRect/>
            </a:stretch>
          </p:blipFill>
          <p:spPr>
            <a:xfrm>
              <a:off x="0" y="1514117"/>
              <a:ext cx="598726" cy="377198"/>
            </a:xfrm>
            <a:prstGeom prst="rect">
              <a:avLst/>
            </a:prstGeom>
            <a:ln w="12700" cap="flat">
              <a:noFill/>
              <a:miter lim="400000"/>
            </a:ln>
            <a:effectLst/>
          </p:spPr>
        </p:pic>
        <p:pic>
          <p:nvPicPr>
            <p:cNvPr id="361" name="Picture 12" descr="Picture 12"/>
            <p:cNvPicPr>
              <a:picLocks noChangeAspect="1"/>
            </p:cNvPicPr>
            <p:nvPr/>
          </p:nvPicPr>
          <p:blipFill>
            <a:blip r:embed="rId5">
              <a:extLst/>
            </a:blip>
            <a:stretch>
              <a:fillRect/>
            </a:stretch>
          </p:blipFill>
          <p:spPr>
            <a:xfrm>
              <a:off x="0" y="1131590"/>
              <a:ext cx="598726" cy="377199"/>
            </a:xfrm>
            <a:prstGeom prst="rect">
              <a:avLst/>
            </a:prstGeom>
            <a:ln w="12700" cap="flat">
              <a:noFill/>
              <a:miter lim="400000"/>
            </a:ln>
            <a:effectLst/>
          </p:spPr>
        </p:pic>
        <p:pic>
          <p:nvPicPr>
            <p:cNvPr id="362" name="Picture 13" descr="Picture 13"/>
            <p:cNvPicPr>
              <a:picLocks noChangeAspect="1"/>
            </p:cNvPicPr>
            <p:nvPr/>
          </p:nvPicPr>
          <p:blipFill>
            <a:blip r:embed="rId5">
              <a:extLst/>
            </a:blip>
            <a:stretch>
              <a:fillRect/>
            </a:stretch>
          </p:blipFill>
          <p:spPr>
            <a:xfrm>
              <a:off x="0" y="754394"/>
              <a:ext cx="598726" cy="377199"/>
            </a:xfrm>
            <a:prstGeom prst="rect">
              <a:avLst/>
            </a:prstGeom>
            <a:ln w="12700" cap="flat">
              <a:noFill/>
              <a:miter lim="400000"/>
            </a:ln>
            <a:effectLst/>
          </p:spPr>
        </p:pic>
        <p:pic>
          <p:nvPicPr>
            <p:cNvPr id="363" name="Picture 14" descr="Picture 14"/>
            <p:cNvPicPr>
              <a:picLocks noChangeAspect="1"/>
            </p:cNvPicPr>
            <p:nvPr/>
          </p:nvPicPr>
          <p:blipFill>
            <a:blip r:embed="rId5">
              <a:extLst/>
            </a:blip>
            <a:stretch>
              <a:fillRect/>
            </a:stretch>
          </p:blipFill>
          <p:spPr>
            <a:xfrm>
              <a:off x="0" y="377197"/>
              <a:ext cx="598726" cy="377198"/>
            </a:xfrm>
            <a:prstGeom prst="rect">
              <a:avLst/>
            </a:prstGeom>
            <a:ln w="12700" cap="flat">
              <a:noFill/>
              <a:miter lim="400000"/>
            </a:ln>
            <a:effectLst/>
          </p:spPr>
        </p:pic>
      </p:grpSp>
      <p:pic>
        <p:nvPicPr>
          <p:cNvPr id="365"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pic>
        <p:nvPicPr>
          <p:cNvPr id="366" name="Picture 5" descr="Picture 5"/>
          <p:cNvPicPr>
            <a:picLocks noChangeAspect="1"/>
          </p:cNvPicPr>
          <p:nvPr/>
        </p:nvPicPr>
        <p:blipFill>
          <a:blip r:embed="rId7">
            <a:extLst/>
          </a:blip>
          <a:stretch>
            <a:fillRect/>
          </a:stretch>
        </p:blipFill>
        <p:spPr>
          <a:xfrm>
            <a:off x="3812034" y="2896828"/>
            <a:ext cx="18946367" cy="7821973"/>
          </a:xfrm>
          <a:prstGeom prst="rect">
            <a:avLst/>
          </a:prstGeom>
          <a:ln w="12700">
            <a:miter lim="400000"/>
          </a:ln>
        </p:spPr>
      </p:pic>
      <p:sp>
        <p:nvSpPr>
          <p:cNvPr id="367" name="Text"/>
          <p:cNvSpPr txBox="1"/>
          <p:nvPr/>
        </p:nvSpPr>
        <p:spPr>
          <a:xfrm>
            <a:off x="12115800" y="6718300"/>
            <a:ext cx="15240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pPr/>
            <a:r>
              <a:t> </a:t>
            </a:r>
          </a:p>
        </p:txBody>
      </p:sp>
      <p:sp>
        <p:nvSpPr>
          <p:cNvPr id="368" name="Text"/>
          <p:cNvSpPr txBox="1"/>
          <p:nvPr/>
        </p:nvSpPr>
        <p:spPr>
          <a:xfrm>
            <a:off x="12242800" y="6845300"/>
            <a:ext cx="15240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Roman"/>
                <a:ea typeface="Times Roman"/>
                <a:cs typeface="Times Roman"/>
                <a:sym typeface="Times Roman"/>
              </a:defRPr>
            </a:lvl1pPr>
          </a:lstStyle>
          <a:p>
            <a:pPr/>
            <a:r>
              <a:t>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0" name="Picture 2" descr="Picture 2"/>
          <p:cNvPicPr>
            <a:picLocks noChangeAspect="1"/>
          </p:cNvPicPr>
          <p:nvPr/>
        </p:nvPicPr>
        <p:blipFill>
          <a:blip r:embed="rId2">
            <a:extLst/>
          </a:blip>
          <a:stretch>
            <a:fillRect/>
          </a:stretch>
        </p:blipFill>
        <p:spPr>
          <a:xfrm>
            <a:off x="16154400" y="2630799"/>
            <a:ext cx="6350000" cy="3873501"/>
          </a:xfrm>
          <a:prstGeom prst="rect">
            <a:avLst/>
          </a:prstGeom>
          <a:ln w="12700">
            <a:miter lim="400000"/>
          </a:ln>
        </p:spPr>
      </p:pic>
      <p:pic>
        <p:nvPicPr>
          <p:cNvPr id="371" name="Picture 3" descr="Picture 3"/>
          <p:cNvPicPr>
            <a:picLocks noChangeAspect="1"/>
          </p:cNvPicPr>
          <p:nvPr/>
        </p:nvPicPr>
        <p:blipFill>
          <a:blip r:embed="rId3">
            <a:extLst/>
          </a:blip>
          <a:stretch>
            <a:fillRect/>
          </a:stretch>
        </p:blipFill>
        <p:spPr>
          <a:xfrm>
            <a:off x="6463391" y="1055659"/>
            <a:ext cx="7490595" cy="638089"/>
          </a:xfrm>
          <a:prstGeom prst="rect">
            <a:avLst/>
          </a:prstGeom>
          <a:ln w="12700">
            <a:miter lim="400000"/>
          </a:ln>
        </p:spPr>
      </p:pic>
      <p:pic>
        <p:nvPicPr>
          <p:cNvPr id="372" name="Picture 4" descr="Picture 4"/>
          <p:cNvPicPr>
            <a:picLocks noChangeAspect="1"/>
          </p:cNvPicPr>
          <p:nvPr/>
        </p:nvPicPr>
        <p:blipFill>
          <a:blip r:embed="rId4">
            <a:extLst/>
          </a:blip>
          <a:stretch>
            <a:fillRect/>
          </a:stretch>
        </p:blipFill>
        <p:spPr>
          <a:xfrm>
            <a:off x="23210099" y="663457"/>
            <a:ext cx="557101" cy="463786"/>
          </a:xfrm>
          <a:prstGeom prst="rect">
            <a:avLst/>
          </a:prstGeom>
          <a:ln w="12700">
            <a:miter lim="400000"/>
          </a:ln>
        </p:spPr>
      </p:pic>
      <p:pic>
        <p:nvPicPr>
          <p:cNvPr id="373" name="Picture 5" descr="Picture 5"/>
          <p:cNvPicPr>
            <a:picLocks noChangeAspect="1"/>
          </p:cNvPicPr>
          <p:nvPr/>
        </p:nvPicPr>
        <p:blipFill>
          <a:blip r:embed="rId5">
            <a:extLst/>
          </a:blip>
          <a:stretch>
            <a:fillRect/>
          </a:stretch>
        </p:blipFill>
        <p:spPr>
          <a:xfrm rot="5400000">
            <a:off x="-5030725" y="5280660"/>
            <a:ext cx="13716001" cy="3154681"/>
          </a:xfrm>
          <a:prstGeom prst="rect">
            <a:avLst/>
          </a:prstGeom>
          <a:ln w="12700">
            <a:miter lim="400000"/>
          </a:ln>
        </p:spPr>
      </p:pic>
      <p:sp>
        <p:nvSpPr>
          <p:cNvPr id="374" name="TextBox 7"/>
          <p:cNvSpPr txBox="1"/>
          <p:nvPr/>
        </p:nvSpPr>
        <p:spPr>
          <a:xfrm>
            <a:off x="3676578" y="3176662"/>
            <a:ext cx="19416824" cy="6007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A pragmatic design following NARS theory</a:t>
            </a:r>
          </a:p>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General-purpose reasoning system utilizing NAL</a:t>
            </a:r>
          </a:p>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Provides cumulative real-time learning</a:t>
            </a:r>
          </a:p>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Designed for reaching goals, establishing sub-goals and proceed with planning</a:t>
            </a:r>
          </a:p>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Capable of controlling intelligent agents including robots for enhanced autonomy</a:t>
            </a:r>
          </a:p>
          <a:p>
            <a:pPr lvl="1" marL="803728" indent="-587828" algn="l" defTabSz="1219200">
              <a:lnSpc>
                <a:spcPct val="200000"/>
              </a:lnSpc>
              <a:buSzPct val="100000"/>
              <a:buFont typeface="Arial"/>
              <a:buChar char="•"/>
              <a:defRPr sz="3600">
                <a:solidFill>
                  <a:srgbClr val="000000"/>
                </a:solidFill>
                <a:latin typeface="Open Sans"/>
                <a:ea typeface="Open Sans"/>
                <a:cs typeface="Open Sans"/>
                <a:sym typeface="Open Sans"/>
              </a:defRPr>
            </a:pPr>
            <a:r>
              <a:t>Supports interfacing with state-of-the-art Deep Learning models</a:t>
            </a:r>
          </a:p>
        </p:txBody>
      </p:sp>
      <p:sp>
        <p:nvSpPr>
          <p:cNvPr id="375" name="TextBox 8"/>
          <p:cNvSpPr txBox="1"/>
          <p:nvPr/>
        </p:nvSpPr>
        <p:spPr>
          <a:xfrm>
            <a:off x="3793278" y="624238"/>
            <a:ext cx="17745922"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OpenNARS for Applications (ONA)</a:t>
            </a:r>
          </a:p>
        </p:txBody>
      </p:sp>
      <p:sp>
        <p:nvSpPr>
          <p:cNvPr id="376" name="AutoShape 10"/>
          <p:cNvSpPr/>
          <p:nvPr/>
        </p:nvSpPr>
        <p:spPr>
          <a:xfrm>
            <a:off x="1827275" y="12344400"/>
            <a:ext cx="13720377"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385" name="Группа 11"/>
          <p:cNvGrpSpPr/>
          <p:nvPr/>
        </p:nvGrpSpPr>
        <p:grpSpPr>
          <a:xfrm>
            <a:off x="23000037" y="9321495"/>
            <a:ext cx="598727" cy="3022906"/>
            <a:chOff x="0" y="0"/>
            <a:chExt cx="598725" cy="3022905"/>
          </a:xfrm>
        </p:grpSpPr>
        <p:pic>
          <p:nvPicPr>
            <p:cNvPr id="377" name="Picture 7" descr="Picture 7"/>
            <p:cNvPicPr>
              <a:picLocks noChangeAspect="1"/>
            </p:cNvPicPr>
            <p:nvPr/>
          </p:nvPicPr>
          <p:blipFill>
            <a:blip r:embed="rId6">
              <a:extLst/>
            </a:blip>
            <a:stretch>
              <a:fillRect/>
            </a:stretch>
          </p:blipFill>
          <p:spPr>
            <a:xfrm>
              <a:off x="0" y="0"/>
              <a:ext cx="598726" cy="377198"/>
            </a:xfrm>
            <a:prstGeom prst="rect">
              <a:avLst/>
            </a:prstGeom>
            <a:ln w="12700" cap="flat">
              <a:noFill/>
              <a:miter lim="400000"/>
            </a:ln>
            <a:effectLst/>
          </p:spPr>
        </p:pic>
        <p:pic>
          <p:nvPicPr>
            <p:cNvPr id="378" name="Picture 8" descr="Picture 8"/>
            <p:cNvPicPr>
              <a:picLocks noChangeAspect="1"/>
            </p:cNvPicPr>
            <p:nvPr/>
          </p:nvPicPr>
          <p:blipFill>
            <a:blip r:embed="rId6">
              <a:extLst/>
            </a:blip>
            <a:stretch>
              <a:fillRect/>
            </a:stretch>
          </p:blipFill>
          <p:spPr>
            <a:xfrm>
              <a:off x="0" y="2645708"/>
              <a:ext cx="598726" cy="377198"/>
            </a:xfrm>
            <a:prstGeom prst="rect">
              <a:avLst/>
            </a:prstGeom>
            <a:ln w="12700" cap="flat">
              <a:noFill/>
              <a:miter lim="400000"/>
            </a:ln>
            <a:effectLst/>
          </p:spPr>
        </p:pic>
        <p:pic>
          <p:nvPicPr>
            <p:cNvPr id="379" name="Picture 9" descr="Picture 9"/>
            <p:cNvPicPr>
              <a:picLocks noChangeAspect="1"/>
            </p:cNvPicPr>
            <p:nvPr/>
          </p:nvPicPr>
          <p:blipFill>
            <a:blip r:embed="rId6">
              <a:extLst/>
            </a:blip>
            <a:stretch>
              <a:fillRect/>
            </a:stretch>
          </p:blipFill>
          <p:spPr>
            <a:xfrm>
              <a:off x="0" y="2268512"/>
              <a:ext cx="598726" cy="377198"/>
            </a:xfrm>
            <a:prstGeom prst="rect">
              <a:avLst/>
            </a:prstGeom>
            <a:ln w="12700" cap="flat">
              <a:noFill/>
              <a:miter lim="400000"/>
            </a:ln>
            <a:effectLst/>
          </p:spPr>
        </p:pic>
        <p:pic>
          <p:nvPicPr>
            <p:cNvPr id="380" name="Picture 10" descr="Picture 10"/>
            <p:cNvPicPr>
              <a:picLocks noChangeAspect="1"/>
            </p:cNvPicPr>
            <p:nvPr/>
          </p:nvPicPr>
          <p:blipFill>
            <a:blip r:embed="rId6">
              <a:extLst/>
            </a:blip>
            <a:stretch>
              <a:fillRect/>
            </a:stretch>
          </p:blipFill>
          <p:spPr>
            <a:xfrm>
              <a:off x="0" y="1891314"/>
              <a:ext cx="598726" cy="377199"/>
            </a:xfrm>
            <a:prstGeom prst="rect">
              <a:avLst/>
            </a:prstGeom>
            <a:ln w="12700" cap="flat">
              <a:noFill/>
              <a:miter lim="400000"/>
            </a:ln>
            <a:effectLst/>
          </p:spPr>
        </p:pic>
        <p:pic>
          <p:nvPicPr>
            <p:cNvPr id="381" name="Picture 11" descr="Picture 11"/>
            <p:cNvPicPr>
              <a:picLocks noChangeAspect="1"/>
            </p:cNvPicPr>
            <p:nvPr/>
          </p:nvPicPr>
          <p:blipFill>
            <a:blip r:embed="rId6">
              <a:extLst/>
            </a:blip>
            <a:stretch>
              <a:fillRect/>
            </a:stretch>
          </p:blipFill>
          <p:spPr>
            <a:xfrm>
              <a:off x="0" y="1514117"/>
              <a:ext cx="598726" cy="377198"/>
            </a:xfrm>
            <a:prstGeom prst="rect">
              <a:avLst/>
            </a:prstGeom>
            <a:ln w="12700" cap="flat">
              <a:noFill/>
              <a:miter lim="400000"/>
            </a:ln>
            <a:effectLst/>
          </p:spPr>
        </p:pic>
        <p:pic>
          <p:nvPicPr>
            <p:cNvPr id="382" name="Picture 12" descr="Picture 12"/>
            <p:cNvPicPr>
              <a:picLocks noChangeAspect="1"/>
            </p:cNvPicPr>
            <p:nvPr/>
          </p:nvPicPr>
          <p:blipFill>
            <a:blip r:embed="rId6">
              <a:extLst/>
            </a:blip>
            <a:stretch>
              <a:fillRect/>
            </a:stretch>
          </p:blipFill>
          <p:spPr>
            <a:xfrm>
              <a:off x="0" y="1131590"/>
              <a:ext cx="598726" cy="377199"/>
            </a:xfrm>
            <a:prstGeom prst="rect">
              <a:avLst/>
            </a:prstGeom>
            <a:ln w="12700" cap="flat">
              <a:noFill/>
              <a:miter lim="400000"/>
            </a:ln>
            <a:effectLst/>
          </p:spPr>
        </p:pic>
        <p:pic>
          <p:nvPicPr>
            <p:cNvPr id="383" name="Picture 13" descr="Picture 13"/>
            <p:cNvPicPr>
              <a:picLocks noChangeAspect="1"/>
            </p:cNvPicPr>
            <p:nvPr/>
          </p:nvPicPr>
          <p:blipFill>
            <a:blip r:embed="rId6">
              <a:extLst/>
            </a:blip>
            <a:stretch>
              <a:fillRect/>
            </a:stretch>
          </p:blipFill>
          <p:spPr>
            <a:xfrm>
              <a:off x="0" y="754394"/>
              <a:ext cx="598726" cy="377199"/>
            </a:xfrm>
            <a:prstGeom prst="rect">
              <a:avLst/>
            </a:prstGeom>
            <a:ln w="12700" cap="flat">
              <a:noFill/>
              <a:miter lim="400000"/>
            </a:ln>
            <a:effectLst/>
          </p:spPr>
        </p:pic>
        <p:pic>
          <p:nvPicPr>
            <p:cNvPr id="384" name="Picture 14" descr="Picture 14"/>
            <p:cNvPicPr>
              <a:picLocks noChangeAspect="1"/>
            </p:cNvPicPr>
            <p:nvPr/>
          </p:nvPicPr>
          <p:blipFill>
            <a:blip r:embed="rId6">
              <a:extLst/>
            </a:blip>
            <a:stretch>
              <a:fillRect/>
            </a:stretch>
          </p:blipFill>
          <p:spPr>
            <a:xfrm>
              <a:off x="0" y="377197"/>
              <a:ext cx="598726" cy="377198"/>
            </a:xfrm>
            <a:prstGeom prst="rect">
              <a:avLst/>
            </a:prstGeom>
            <a:ln w="12700" cap="flat">
              <a:noFill/>
              <a:miter lim="400000"/>
            </a:ln>
            <a:effectLst/>
          </p:spPr>
        </p:pic>
      </p:grpSp>
      <p:pic>
        <p:nvPicPr>
          <p:cNvPr id="386" name="Picture 4" descr="Picture 4"/>
          <p:cNvPicPr>
            <a:picLocks noChangeAspect="1"/>
          </p:cNvPicPr>
          <p:nvPr/>
        </p:nvPicPr>
        <p:blipFill>
          <a:blip r:embed="rId7">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 name="Picture 2" descr="Picture 2"/>
          <p:cNvPicPr>
            <a:picLocks noChangeAspect="1"/>
          </p:cNvPicPr>
          <p:nvPr/>
        </p:nvPicPr>
        <p:blipFill>
          <a:blip r:embed="rId2">
            <a:extLst/>
          </a:blip>
          <a:stretch>
            <a:fillRect/>
          </a:stretch>
        </p:blipFill>
        <p:spPr>
          <a:xfrm>
            <a:off x="9462306" y="2863913"/>
            <a:ext cx="14515294" cy="8703184"/>
          </a:xfrm>
          <a:prstGeom prst="rect">
            <a:avLst/>
          </a:prstGeom>
          <a:ln w="12700">
            <a:miter lim="400000"/>
          </a:ln>
        </p:spPr>
      </p:pic>
      <p:pic>
        <p:nvPicPr>
          <p:cNvPr id="389" name="Picture 4" descr="Picture 4"/>
          <p:cNvPicPr>
            <a:picLocks noChangeAspect="1"/>
          </p:cNvPicPr>
          <p:nvPr/>
        </p:nvPicPr>
        <p:blipFill>
          <a:blip r:embed="rId3">
            <a:extLst/>
          </a:blip>
          <a:stretch>
            <a:fillRect/>
          </a:stretch>
        </p:blipFill>
        <p:spPr>
          <a:xfrm>
            <a:off x="23210099" y="663457"/>
            <a:ext cx="557101" cy="463786"/>
          </a:xfrm>
          <a:prstGeom prst="rect">
            <a:avLst/>
          </a:prstGeom>
          <a:ln w="12700">
            <a:miter lim="400000"/>
          </a:ln>
        </p:spPr>
      </p:pic>
      <p:pic>
        <p:nvPicPr>
          <p:cNvPr id="390" name="Picture 5" descr="Picture 5"/>
          <p:cNvPicPr>
            <a:picLocks noChangeAspect="1"/>
          </p:cNvPicPr>
          <p:nvPr/>
        </p:nvPicPr>
        <p:blipFill>
          <a:blip r:embed="rId4">
            <a:extLst/>
          </a:blip>
          <a:stretch>
            <a:fillRect/>
          </a:stretch>
        </p:blipFill>
        <p:spPr>
          <a:xfrm rot="5400000">
            <a:off x="-2001880" y="2251814"/>
            <a:ext cx="13716001" cy="9212372"/>
          </a:xfrm>
          <a:prstGeom prst="rect">
            <a:avLst/>
          </a:prstGeom>
          <a:ln w="12700">
            <a:miter lim="400000"/>
          </a:ln>
        </p:spPr>
      </p:pic>
      <p:sp>
        <p:nvSpPr>
          <p:cNvPr id="391" name="TextBox 7"/>
          <p:cNvSpPr txBox="1"/>
          <p:nvPr/>
        </p:nvSpPr>
        <p:spPr>
          <a:xfrm>
            <a:off x="304799" y="3403600"/>
            <a:ext cx="9174945" cy="4902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buSzPct val="100000"/>
              <a:buFont typeface="Arial"/>
              <a:buChar char="•"/>
              <a:defRPr sz="3600">
                <a:solidFill>
                  <a:srgbClr val="FFDE59"/>
                </a:solidFill>
                <a:latin typeface="Open Sans"/>
                <a:ea typeface="Open Sans"/>
                <a:cs typeface="Open Sans"/>
                <a:sym typeface="Open Sans"/>
              </a:defRPr>
            </a:pPr>
            <a:r>
              <a:t>Learn from event streams in real time, without interruption</a:t>
            </a: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p>
          <a:p>
            <a:pPr lvl="1" marL="764539" indent="-548639" algn="l" defTabSz="1219200">
              <a:buSzPct val="100000"/>
              <a:buFont typeface="Arial"/>
              <a:buChar char="•"/>
              <a:defRPr sz="1200">
                <a:solidFill>
                  <a:srgbClr val="FFDE59"/>
                </a:solidFill>
                <a:latin typeface="Open Sans"/>
                <a:ea typeface="Open Sans"/>
                <a:cs typeface="Open Sans"/>
                <a:sym typeface="Open Sans"/>
              </a:defRPr>
            </a:pP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r>
              <a:t>Extract sensorimotor contingencies</a:t>
            </a:r>
          </a:p>
          <a:p>
            <a:pPr lvl="1" marL="764539" indent="-548639" algn="l" defTabSz="1219200">
              <a:buSzPct val="100000"/>
              <a:buFont typeface="Arial"/>
              <a:buChar char="•"/>
              <a:defRPr sz="1200">
                <a:solidFill>
                  <a:srgbClr val="FFDE59"/>
                </a:solidFill>
                <a:latin typeface="Open Sans"/>
                <a:ea typeface="Open Sans"/>
                <a:cs typeface="Open Sans"/>
                <a:sym typeface="Open Sans"/>
              </a:defRPr>
            </a:pP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r>
              <a:t>Use them to plan ahead to reach goals</a:t>
            </a: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p>
          <a:p>
            <a:pPr lvl="1" marL="764539" indent="-548639" algn="l" defTabSz="1219200">
              <a:buSzPct val="100000"/>
              <a:buFont typeface="Arial"/>
              <a:buChar char="•"/>
              <a:defRPr sz="1200">
                <a:solidFill>
                  <a:srgbClr val="FFDE59"/>
                </a:solidFill>
                <a:latin typeface="Open Sans"/>
                <a:ea typeface="Open Sans"/>
                <a:cs typeface="Open Sans"/>
                <a:sym typeface="Open Sans"/>
              </a:defRPr>
            </a:pPr>
          </a:p>
          <a:p>
            <a:pPr lvl="1" marL="803728" indent="-587828" algn="l" defTabSz="1219200">
              <a:buSzPct val="100000"/>
              <a:buFont typeface="Arial"/>
              <a:buChar char="•"/>
              <a:defRPr sz="3600">
                <a:solidFill>
                  <a:srgbClr val="FFDE59"/>
                </a:solidFill>
                <a:latin typeface="Open Sans"/>
                <a:ea typeface="Open Sans"/>
                <a:cs typeface="Open Sans"/>
                <a:sym typeface="Open Sans"/>
              </a:defRPr>
            </a:pPr>
            <a:r>
              <a:t>Enhance autonomy of intelligent agents</a:t>
            </a:r>
          </a:p>
        </p:txBody>
      </p:sp>
      <p:sp>
        <p:nvSpPr>
          <p:cNvPr id="392" name="AutoShape 10"/>
          <p:cNvSpPr/>
          <p:nvPr/>
        </p:nvSpPr>
        <p:spPr>
          <a:xfrm>
            <a:off x="1827275" y="12344400"/>
            <a:ext cx="13720377"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393" name="Picture 4" descr="Picture 4"/>
          <p:cNvPicPr>
            <a:picLocks noChangeAspect="1"/>
          </p:cNvPicPr>
          <p:nvPr/>
        </p:nvPicPr>
        <p:blipFill>
          <a:blip r:embed="rId5">
            <a:extLst/>
          </a:blip>
          <a:stretch>
            <a:fillRect/>
          </a:stretch>
        </p:blipFill>
        <p:spPr>
          <a:xfrm>
            <a:off x="23349108" y="12681107"/>
            <a:ext cx="1034894" cy="1034894"/>
          </a:xfrm>
          <a:prstGeom prst="rect">
            <a:avLst/>
          </a:prstGeom>
          <a:ln w="12700">
            <a:miter lim="400000"/>
          </a:ln>
        </p:spPr>
      </p:pic>
      <p:pic>
        <p:nvPicPr>
          <p:cNvPr id="394" name="Picture 3" descr="Picture 3"/>
          <p:cNvPicPr>
            <a:picLocks noChangeAspect="1"/>
          </p:cNvPicPr>
          <p:nvPr/>
        </p:nvPicPr>
        <p:blipFill>
          <a:blip r:embed="rId6">
            <a:extLst/>
          </a:blip>
          <a:stretch>
            <a:fillRect/>
          </a:stretch>
        </p:blipFill>
        <p:spPr>
          <a:xfrm>
            <a:off x="14036781" y="1056454"/>
            <a:ext cx="7490595" cy="638089"/>
          </a:xfrm>
          <a:prstGeom prst="rect">
            <a:avLst/>
          </a:prstGeom>
          <a:ln w="12700">
            <a:miter lim="400000"/>
          </a:ln>
        </p:spPr>
      </p:pic>
      <p:sp>
        <p:nvSpPr>
          <p:cNvPr id="395" name="TextBox 8"/>
          <p:cNvSpPr txBox="1"/>
          <p:nvPr/>
        </p:nvSpPr>
        <p:spPr>
          <a:xfrm>
            <a:off x="11277600" y="624238"/>
            <a:ext cx="11480801"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ONA architecture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Picture 3" descr="Picture 3"/>
          <p:cNvPicPr>
            <a:picLocks noChangeAspect="1"/>
          </p:cNvPicPr>
          <p:nvPr/>
        </p:nvPicPr>
        <p:blipFill>
          <a:blip r:embed="rId2">
            <a:extLst/>
          </a:blip>
          <a:stretch>
            <a:fillRect/>
          </a:stretch>
        </p:blipFill>
        <p:spPr>
          <a:xfrm>
            <a:off x="6463391" y="1055659"/>
            <a:ext cx="7490595" cy="638089"/>
          </a:xfrm>
          <a:prstGeom prst="rect">
            <a:avLst/>
          </a:prstGeom>
          <a:ln w="12700">
            <a:miter lim="400000"/>
          </a:ln>
        </p:spPr>
      </p:pic>
      <p:pic>
        <p:nvPicPr>
          <p:cNvPr id="398" name="Image" descr="Image"/>
          <p:cNvPicPr>
            <a:picLocks noChangeAspect="1"/>
          </p:cNvPicPr>
          <p:nvPr/>
        </p:nvPicPr>
        <p:blipFill>
          <a:blip r:embed="rId3">
            <a:extLst/>
          </a:blip>
          <a:stretch>
            <a:fillRect/>
          </a:stretch>
        </p:blipFill>
        <p:spPr>
          <a:xfrm>
            <a:off x="10410117" y="35196"/>
            <a:ext cx="13053503" cy="12840853"/>
          </a:xfrm>
          <a:prstGeom prst="rect">
            <a:avLst/>
          </a:prstGeom>
          <a:ln w="12700">
            <a:miter lim="400000"/>
          </a:ln>
        </p:spPr>
      </p:pic>
      <p:pic>
        <p:nvPicPr>
          <p:cNvPr id="399" name="Picture 5" descr="Picture 5"/>
          <p:cNvPicPr>
            <a:picLocks noChangeAspect="1"/>
          </p:cNvPicPr>
          <p:nvPr/>
        </p:nvPicPr>
        <p:blipFill>
          <a:blip r:embed="rId4">
            <a:extLst/>
          </a:blip>
          <a:stretch>
            <a:fillRect/>
          </a:stretch>
        </p:blipFill>
        <p:spPr>
          <a:xfrm rot="5400000">
            <a:off x="-5030725" y="5280660"/>
            <a:ext cx="13716001" cy="3154681"/>
          </a:xfrm>
          <a:prstGeom prst="rect">
            <a:avLst/>
          </a:prstGeom>
          <a:ln w="12700">
            <a:miter lim="400000"/>
          </a:ln>
        </p:spPr>
      </p:pic>
      <p:sp>
        <p:nvSpPr>
          <p:cNvPr id="400" name="AutoShape 10"/>
          <p:cNvSpPr/>
          <p:nvPr/>
        </p:nvSpPr>
        <p:spPr>
          <a:xfrm>
            <a:off x="1827275" y="12344400"/>
            <a:ext cx="6921054"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409" name="Группа 11"/>
          <p:cNvGrpSpPr/>
          <p:nvPr/>
        </p:nvGrpSpPr>
        <p:grpSpPr>
          <a:xfrm>
            <a:off x="9279860" y="9666878"/>
            <a:ext cx="598727" cy="3022906"/>
            <a:chOff x="0" y="0"/>
            <a:chExt cx="598725" cy="3022905"/>
          </a:xfrm>
        </p:grpSpPr>
        <p:pic>
          <p:nvPicPr>
            <p:cNvPr id="401" name="Picture 7" descr="Picture 7"/>
            <p:cNvPicPr>
              <a:picLocks noChangeAspect="1"/>
            </p:cNvPicPr>
            <p:nvPr/>
          </p:nvPicPr>
          <p:blipFill>
            <a:blip r:embed="rId5">
              <a:extLst/>
            </a:blip>
            <a:stretch>
              <a:fillRect/>
            </a:stretch>
          </p:blipFill>
          <p:spPr>
            <a:xfrm>
              <a:off x="0" y="0"/>
              <a:ext cx="598726" cy="377198"/>
            </a:xfrm>
            <a:prstGeom prst="rect">
              <a:avLst/>
            </a:prstGeom>
            <a:ln w="12700" cap="flat">
              <a:noFill/>
              <a:miter lim="400000"/>
            </a:ln>
            <a:effectLst/>
          </p:spPr>
        </p:pic>
        <p:pic>
          <p:nvPicPr>
            <p:cNvPr id="402" name="Picture 8" descr="Picture 8"/>
            <p:cNvPicPr>
              <a:picLocks noChangeAspect="1"/>
            </p:cNvPicPr>
            <p:nvPr/>
          </p:nvPicPr>
          <p:blipFill>
            <a:blip r:embed="rId5">
              <a:extLst/>
            </a:blip>
            <a:stretch>
              <a:fillRect/>
            </a:stretch>
          </p:blipFill>
          <p:spPr>
            <a:xfrm>
              <a:off x="0" y="2645708"/>
              <a:ext cx="598726" cy="377198"/>
            </a:xfrm>
            <a:prstGeom prst="rect">
              <a:avLst/>
            </a:prstGeom>
            <a:ln w="12700" cap="flat">
              <a:noFill/>
              <a:miter lim="400000"/>
            </a:ln>
            <a:effectLst/>
          </p:spPr>
        </p:pic>
        <p:pic>
          <p:nvPicPr>
            <p:cNvPr id="403" name="Picture 9" descr="Picture 9"/>
            <p:cNvPicPr>
              <a:picLocks noChangeAspect="1"/>
            </p:cNvPicPr>
            <p:nvPr/>
          </p:nvPicPr>
          <p:blipFill>
            <a:blip r:embed="rId5">
              <a:extLst/>
            </a:blip>
            <a:stretch>
              <a:fillRect/>
            </a:stretch>
          </p:blipFill>
          <p:spPr>
            <a:xfrm>
              <a:off x="0" y="2268512"/>
              <a:ext cx="598726" cy="377198"/>
            </a:xfrm>
            <a:prstGeom prst="rect">
              <a:avLst/>
            </a:prstGeom>
            <a:ln w="12700" cap="flat">
              <a:noFill/>
              <a:miter lim="400000"/>
            </a:ln>
            <a:effectLst/>
          </p:spPr>
        </p:pic>
        <p:pic>
          <p:nvPicPr>
            <p:cNvPr id="404" name="Picture 10" descr="Picture 10"/>
            <p:cNvPicPr>
              <a:picLocks noChangeAspect="1"/>
            </p:cNvPicPr>
            <p:nvPr/>
          </p:nvPicPr>
          <p:blipFill>
            <a:blip r:embed="rId5">
              <a:extLst/>
            </a:blip>
            <a:stretch>
              <a:fillRect/>
            </a:stretch>
          </p:blipFill>
          <p:spPr>
            <a:xfrm>
              <a:off x="0" y="1891314"/>
              <a:ext cx="598726" cy="377199"/>
            </a:xfrm>
            <a:prstGeom prst="rect">
              <a:avLst/>
            </a:prstGeom>
            <a:ln w="12700" cap="flat">
              <a:noFill/>
              <a:miter lim="400000"/>
            </a:ln>
            <a:effectLst/>
          </p:spPr>
        </p:pic>
        <p:pic>
          <p:nvPicPr>
            <p:cNvPr id="405" name="Picture 11" descr="Picture 11"/>
            <p:cNvPicPr>
              <a:picLocks noChangeAspect="1"/>
            </p:cNvPicPr>
            <p:nvPr/>
          </p:nvPicPr>
          <p:blipFill>
            <a:blip r:embed="rId5">
              <a:extLst/>
            </a:blip>
            <a:stretch>
              <a:fillRect/>
            </a:stretch>
          </p:blipFill>
          <p:spPr>
            <a:xfrm>
              <a:off x="0" y="1514117"/>
              <a:ext cx="598726" cy="377198"/>
            </a:xfrm>
            <a:prstGeom prst="rect">
              <a:avLst/>
            </a:prstGeom>
            <a:ln w="12700" cap="flat">
              <a:noFill/>
              <a:miter lim="400000"/>
            </a:ln>
            <a:effectLst/>
          </p:spPr>
        </p:pic>
        <p:pic>
          <p:nvPicPr>
            <p:cNvPr id="406" name="Picture 12" descr="Picture 12"/>
            <p:cNvPicPr>
              <a:picLocks noChangeAspect="1"/>
            </p:cNvPicPr>
            <p:nvPr/>
          </p:nvPicPr>
          <p:blipFill>
            <a:blip r:embed="rId5">
              <a:extLst/>
            </a:blip>
            <a:stretch>
              <a:fillRect/>
            </a:stretch>
          </p:blipFill>
          <p:spPr>
            <a:xfrm>
              <a:off x="0" y="1131590"/>
              <a:ext cx="598726" cy="377199"/>
            </a:xfrm>
            <a:prstGeom prst="rect">
              <a:avLst/>
            </a:prstGeom>
            <a:ln w="12700" cap="flat">
              <a:noFill/>
              <a:miter lim="400000"/>
            </a:ln>
            <a:effectLst/>
          </p:spPr>
        </p:pic>
        <p:pic>
          <p:nvPicPr>
            <p:cNvPr id="407" name="Picture 13" descr="Picture 13"/>
            <p:cNvPicPr>
              <a:picLocks noChangeAspect="1"/>
            </p:cNvPicPr>
            <p:nvPr/>
          </p:nvPicPr>
          <p:blipFill>
            <a:blip r:embed="rId5">
              <a:extLst/>
            </a:blip>
            <a:stretch>
              <a:fillRect/>
            </a:stretch>
          </p:blipFill>
          <p:spPr>
            <a:xfrm>
              <a:off x="0" y="754394"/>
              <a:ext cx="598726" cy="377199"/>
            </a:xfrm>
            <a:prstGeom prst="rect">
              <a:avLst/>
            </a:prstGeom>
            <a:ln w="12700" cap="flat">
              <a:noFill/>
              <a:miter lim="400000"/>
            </a:ln>
            <a:effectLst/>
          </p:spPr>
        </p:pic>
        <p:pic>
          <p:nvPicPr>
            <p:cNvPr id="408" name="Picture 14" descr="Picture 14"/>
            <p:cNvPicPr>
              <a:picLocks noChangeAspect="1"/>
            </p:cNvPicPr>
            <p:nvPr/>
          </p:nvPicPr>
          <p:blipFill>
            <a:blip r:embed="rId5">
              <a:extLst/>
            </a:blip>
            <a:stretch>
              <a:fillRect/>
            </a:stretch>
          </p:blipFill>
          <p:spPr>
            <a:xfrm>
              <a:off x="0" y="377197"/>
              <a:ext cx="598726" cy="377198"/>
            </a:xfrm>
            <a:prstGeom prst="rect">
              <a:avLst/>
            </a:prstGeom>
            <a:ln w="12700" cap="flat">
              <a:noFill/>
              <a:miter lim="400000"/>
            </a:ln>
            <a:effectLst/>
          </p:spPr>
        </p:pic>
      </p:grpSp>
      <p:pic>
        <p:nvPicPr>
          <p:cNvPr id="410"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sp>
        <p:nvSpPr>
          <p:cNvPr id="411" name="TextBox 7"/>
          <p:cNvSpPr txBox="1"/>
          <p:nvPr/>
        </p:nvSpPr>
        <p:spPr>
          <a:xfrm>
            <a:off x="3377247" y="5519434"/>
            <a:ext cx="6374949" cy="8191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buSzPct val="100000"/>
              <a:buFont typeface="Arial"/>
              <a:buChar char="•"/>
              <a:defRPr sz="3600">
                <a:solidFill>
                  <a:srgbClr val="000000"/>
                </a:solidFill>
                <a:latin typeface="Open Sans"/>
                <a:ea typeface="Open Sans"/>
                <a:cs typeface="Open Sans"/>
                <a:sym typeface="Open Sans"/>
              </a:defRPr>
            </a:pPr>
            <a:r>
              <a:t>NARS is a viable alternative for classical RL tasks</a:t>
            </a:r>
          </a:p>
          <a:p>
            <a:pPr algn="l" defTabSz="1219200">
              <a:defRPr sz="3600">
                <a:solidFill>
                  <a:srgbClr val="000000"/>
                </a:solidFill>
                <a:latin typeface="Open Sans"/>
                <a:ea typeface="Open Sans"/>
                <a:cs typeface="Open Sans"/>
                <a:sym typeface="Open Sans"/>
              </a:defRPr>
            </a:pPr>
          </a:p>
          <a:p>
            <a:pPr lvl="1" marL="803728" indent="-587828" algn="l" defTabSz="1219200">
              <a:buSzPct val="100000"/>
              <a:buFont typeface="Arial"/>
              <a:buChar char="•"/>
              <a:defRPr sz="3600">
                <a:solidFill>
                  <a:srgbClr val="000000"/>
                </a:solidFill>
                <a:latin typeface="Open Sans"/>
                <a:ea typeface="Open Sans"/>
                <a:cs typeface="Open Sans"/>
                <a:sym typeface="Open Sans"/>
              </a:defRPr>
            </a:pPr>
            <a:r>
              <a:t>Performs better when RL assumptions are violated (changing utility function, non-markovian environments)</a:t>
            </a:r>
          </a:p>
          <a:p>
            <a:pPr algn="l" defTabSz="1219200">
              <a:defRPr sz="3600">
                <a:solidFill>
                  <a:srgbClr val="000000"/>
                </a:solidFill>
                <a:latin typeface="Open Sans"/>
                <a:ea typeface="Open Sans"/>
                <a:cs typeface="Open Sans"/>
                <a:sym typeface="Open Sans"/>
              </a:defRPr>
            </a:pPr>
          </a:p>
          <a:p>
            <a:pPr lvl="1" marL="803728" indent="-587828" algn="l" defTabSz="1219200">
              <a:buSzPct val="100000"/>
              <a:buFont typeface="Arial"/>
              <a:buChar char="•"/>
              <a:defRPr sz="3600">
                <a:solidFill>
                  <a:srgbClr val="000000"/>
                </a:solidFill>
                <a:latin typeface="Open Sans"/>
                <a:ea typeface="Open Sans"/>
                <a:cs typeface="Open Sans"/>
                <a:sym typeface="Open Sans"/>
              </a:defRPr>
            </a:pPr>
            <a:r>
              <a:t>And delivers better knowledge transfer</a:t>
            </a:r>
          </a:p>
          <a:p>
            <a:pPr algn="l" defTabSz="1219200">
              <a:defRPr sz="3600">
                <a:solidFill>
                  <a:srgbClr val="000000"/>
                </a:solidFill>
                <a:latin typeface="Open Sans"/>
                <a:ea typeface="Open Sans"/>
                <a:cs typeface="Open Sans"/>
                <a:sym typeface="Open Sans"/>
              </a:defRPr>
            </a:pPr>
          </a:p>
          <a:p>
            <a:pPr algn="l" defTabSz="1219200">
              <a:defRPr sz="3600">
                <a:solidFill>
                  <a:srgbClr val="000000"/>
                </a:solidFill>
                <a:latin typeface="Open Sans"/>
                <a:ea typeface="Open Sans"/>
                <a:cs typeface="Open Sans"/>
                <a:sym typeface="Open Sans"/>
              </a:defRPr>
            </a:pPr>
          </a:p>
        </p:txBody>
      </p:sp>
      <p:sp>
        <p:nvSpPr>
          <p:cNvPr id="412" name="TextBox 8"/>
          <p:cNvSpPr txBox="1"/>
          <p:nvPr/>
        </p:nvSpPr>
        <p:spPr>
          <a:xfrm>
            <a:off x="3793278" y="624238"/>
            <a:ext cx="6374948"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NARS vs. RL</a:t>
            </a:r>
          </a:p>
        </p:txBody>
      </p:sp>
      <p:pic>
        <p:nvPicPr>
          <p:cNvPr id="413" name="Image" descr="Image"/>
          <p:cNvPicPr>
            <a:picLocks noChangeAspect="1"/>
          </p:cNvPicPr>
          <p:nvPr/>
        </p:nvPicPr>
        <p:blipFill>
          <a:blip r:embed="rId7">
            <a:extLst/>
          </a:blip>
          <a:stretch>
            <a:fillRect/>
          </a:stretch>
        </p:blipFill>
        <p:spPr>
          <a:xfrm>
            <a:off x="4177121" y="2200769"/>
            <a:ext cx="4775201" cy="26670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5" name="Picture 3" descr="Picture 3"/>
          <p:cNvPicPr>
            <a:picLocks noChangeAspect="1"/>
          </p:cNvPicPr>
          <p:nvPr/>
        </p:nvPicPr>
        <p:blipFill>
          <a:blip r:embed="rId2">
            <a:extLst/>
          </a:blip>
          <a:stretch>
            <a:fillRect/>
          </a:stretch>
        </p:blipFill>
        <p:spPr>
          <a:xfrm>
            <a:off x="6463391" y="953718"/>
            <a:ext cx="9883988" cy="841971"/>
          </a:xfrm>
          <a:prstGeom prst="rect">
            <a:avLst/>
          </a:prstGeom>
          <a:ln w="12700">
            <a:miter lim="400000"/>
          </a:ln>
        </p:spPr>
      </p:pic>
      <p:pic>
        <p:nvPicPr>
          <p:cNvPr id="416" name="Picture 5" descr="Picture 5"/>
          <p:cNvPicPr>
            <a:picLocks noChangeAspect="1"/>
          </p:cNvPicPr>
          <p:nvPr/>
        </p:nvPicPr>
        <p:blipFill>
          <a:blip r:embed="rId3">
            <a:extLst/>
          </a:blip>
          <a:stretch>
            <a:fillRect/>
          </a:stretch>
        </p:blipFill>
        <p:spPr>
          <a:xfrm rot="5400000">
            <a:off x="-5030725" y="5280660"/>
            <a:ext cx="13716001" cy="3154681"/>
          </a:xfrm>
          <a:prstGeom prst="rect">
            <a:avLst/>
          </a:prstGeom>
          <a:ln w="12700">
            <a:miter lim="400000"/>
          </a:ln>
        </p:spPr>
      </p:pic>
      <p:sp>
        <p:nvSpPr>
          <p:cNvPr id="417" name="AutoShape 10"/>
          <p:cNvSpPr/>
          <p:nvPr/>
        </p:nvSpPr>
        <p:spPr>
          <a:xfrm>
            <a:off x="1827275" y="12344400"/>
            <a:ext cx="6921054"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418" name="Picture 4" descr="Picture 4"/>
          <p:cNvPicPr>
            <a:picLocks noChangeAspect="1"/>
          </p:cNvPicPr>
          <p:nvPr/>
        </p:nvPicPr>
        <p:blipFill>
          <a:blip r:embed="rId4">
            <a:extLst/>
          </a:blip>
          <a:stretch>
            <a:fillRect/>
          </a:stretch>
        </p:blipFill>
        <p:spPr>
          <a:xfrm>
            <a:off x="23349108" y="12681107"/>
            <a:ext cx="1034894" cy="1034894"/>
          </a:xfrm>
          <a:prstGeom prst="rect">
            <a:avLst/>
          </a:prstGeom>
          <a:ln w="12700">
            <a:miter lim="400000"/>
          </a:ln>
        </p:spPr>
      </p:pic>
      <p:sp>
        <p:nvSpPr>
          <p:cNvPr id="419" name="TextBox 8"/>
          <p:cNvSpPr txBox="1"/>
          <p:nvPr/>
        </p:nvSpPr>
        <p:spPr>
          <a:xfrm>
            <a:off x="3793278" y="624238"/>
            <a:ext cx="12585896"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Shape picking competition</a:t>
            </a:r>
          </a:p>
        </p:txBody>
      </p:sp>
      <p:pic>
        <p:nvPicPr>
          <p:cNvPr id="420" name="Image" descr="Image"/>
          <p:cNvPicPr>
            <a:picLocks noChangeAspect="1"/>
          </p:cNvPicPr>
          <p:nvPr/>
        </p:nvPicPr>
        <p:blipFill>
          <a:blip r:embed="rId5">
            <a:extLst/>
          </a:blip>
          <a:stretch>
            <a:fillRect/>
          </a:stretch>
        </p:blipFill>
        <p:spPr>
          <a:xfrm>
            <a:off x="3882856" y="2622334"/>
            <a:ext cx="20440713" cy="9606857"/>
          </a:xfrm>
          <a:prstGeom prst="rect">
            <a:avLst/>
          </a:prstGeom>
          <a:ln w="12700">
            <a:miter lim="400000"/>
          </a:ln>
        </p:spPr>
      </p:pic>
      <p:sp>
        <p:nvSpPr>
          <p:cNvPr id="421" name="TextBox 7"/>
          <p:cNvSpPr txBox="1"/>
          <p:nvPr/>
        </p:nvSpPr>
        <p:spPr>
          <a:xfrm>
            <a:off x="5219287" y="11639847"/>
            <a:ext cx="16970376" cy="163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defRPr sz="3600">
                <a:solidFill>
                  <a:srgbClr val="000000"/>
                </a:solidFill>
                <a:latin typeface="Open Sans"/>
                <a:ea typeface="Open Sans"/>
                <a:cs typeface="Open Sans"/>
                <a:sym typeface="Open Sans"/>
              </a:defRPr>
            </a:pPr>
          </a:p>
          <a:p>
            <a:pPr algn="l" defTabSz="1219200">
              <a:defRPr sz="3600">
                <a:solidFill>
                  <a:srgbClr val="000000"/>
                </a:solidFill>
                <a:latin typeface="Open Sans"/>
                <a:ea typeface="Open Sans"/>
                <a:cs typeface="Open Sans"/>
                <a:sym typeface="Open Sans"/>
              </a:defRPr>
            </a:pPr>
          </a:p>
          <a:p>
            <a:pPr algn="l" defTabSz="1219200">
              <a:defRPr sz="3600">
                <a:latin typeface="Open Sans"/>
                <a:ea typeface="Open Sans"/>
                <a:cs typeface="Open Sans"/>
                <a:sym typeface="Open Sans"/>
              </a:defRPr>
            </a:pPr>
            <a:r>
              <a:t>Try yourself: http://91.203.212.130/AniNAL/demo_complex_shades.html</a:t>
            </a:r>
          </a:p>
        </p:txBody>
      </p:sp>
      <p:sp>
        <p:nvSpPr>
          <p:cNvPr id="422" name="TextBox 7"/>
          <p:cNvSpPr txBox="1"/>
          <p:nvPr/>
        </p:nvSpPr>
        <p:spPr>
          <a:xfrm>
            <a:off x="3269146" y="2020094"/>
            <a:ext cx="19754921" cy="1638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buSzPct val="100000"/>
              <a:buFont typeface="Arial"/>
              <a:buChar char="•"/>
              <a:defRPr sz="3600">
                <a:solidFill>
                  <a:srgbClr val="000000"/>
                </a:solidFill>
                <a:latin typeface="Open Sans"/>
                <a:ea typeface="Open Sans"/>
                <a:cs typeface="Open Sans"/>
                <a:sym typeface="Open Sans"/>
              </a:defRPr>
            </a:pPr>
            <a:r>
              <a:t>NARS learns to select shape based on shape, color, position, shade</a:t>
            </a:r>
          </a:p>
          <a:p>
            <a:pPr algn="l" defTabSz="1219200">
              <a:defRPr sz="3600">
                <a:solidFill>
                  <a:srgbClr val="000000"/>
                </a:solidFill>
                <a:latin typeface="Open Sans"/>
                <a:ea typeface="Open Sans"/>
                <a:cs typeface="Open Sans"/>
                <a:sym typeface="Open Sans"/>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424" name="Picture 6" descr="Picture 6"/>
          <p:cNvPicPr>
            <a:picLocks noChangeAspect="1"/>
          </p:cNvPicPr>
          <p:nvPr/>
        </p:nvPicPr>
        <p:blipFill>
          <a:blip r:embed="rId3">
            <a:extLst/>
          </a:blip>
          <a:stretch>
            <a:fillRect/>
          </a:stretch>
        </p:blipFill>
        <p:spPr>
          <a:xfrm>
            <a:off x="-1" y="-1"/>
            <a:ext cx="3256801" cy="2012952"/>
          </a:xfrm>
          <a:prstGeom prst="rect">
            <a:avLst/>
          </a:prstGeom>
          <a:ln w="12700">
            <a:miter lim="400000"/>
          </a:ln>
        </p:spPr>
      </p:pic>
      <p:pic>
        <p:nvPicPr>
          <p:cNvPr id="425" name="Picture 7" descr="Picture 7"/>
          <p:cNvPicPr>
            <a:picLocks noChangeAspect="1"/>
          </p:cNvPicPr>
          <p:nvPr/>
        </p:nvPicPr>
        <p:blipFill>
          <a:blip r:embed="rId4">
            <a:extLst/>
          </a:blip>
          <a:stretch>
            <a:fillRect/>
          </a:stretch>
        </p:blipFill>
        <p:spPr>
          <a:xfrm>
            <a:off x="23012402" y="11490462"/>
            <a:ext cx="1371601" cy="2225540"/>
          </a:xfrm>
          <a:prstGeom prst="rect">
            <a:avLst/>
          </a:prstGeom>
          <a:ln w="12700">
            <a:miter lim="400000"/>
          </a:ln>
        </p:spPr>
      </p:pic>
      <p:grpSp>
        <p:nvGrpSpPr>
          <p:cNvPr id="434" name="Group 8"/>
          <p:cNvGrpSpPr/>
          <p:nvPr/>
        </p:nvGrpSpPr>
        <p:grpSpPr>
          <a:xfrm>
            <a:off x="1302171" y="12624381"/>
            <a:ext cx="3909260" cy="275406"/>
            <a:chOff x="0" y="0"/>
            <a:chExt cx="3909258" cy="275405"/>
          </a:xfrm>
        </p:grpSpPr>
        <p:pic>
          <p:nvPicPr>
            <p:cNvPr id="426" name="Picture 9" descr="Picture 9"/>
            <p:cNvPicPr>
              <a:picLocks noChangeAspect="1"/>
            </p:cNvPicPr>
            <p:nvPr/>
          </p:nvPicPr>
          <p:blipFill>
            <a:blip r:embed="rId5">
              <a:extLst/>
            </a:blip>
            <a:stretch>
              <a:fillRect/>
            </a:stretch>
          </p:blipFill>
          <p:spPr>
            <a:xfrm>
              <a:off x="-1" y="0"/>
              <a:ext cx="483169" cy="275406"/>
            </a:xfrm>
            <a:prstGeom prst="rect">
              <a:avLst/>
            </a:prstGeom>
            <a:ln w="12700" cap="flat">
              <a:noFill/>
              <a:miter lim="400000"/>
            </a:ln>
            <a:effectLst/>
          </p:spPr>
        </p:pic>
        <p:pic>
          <p:nvPicPr>
            <p:cNvPr id="427" name="Picture 10" descr="Picture 10"/>
            <p:cNvPicPr>
              <a:picLocks noChangeAspect="1"/>
            </p:cNvPicPr>
            <p:nvPr/>
          </p:nvPicPr>
          <p:blipFill>
            <a:blip r:embed="rId5">
              <a:extLst/>
            </a:blip>
            <a:stretch>
              <a:fillRect/>
            </a:stretch>
          </p:blipFill>
          <p:spPr>
            <a:xfrm>
              <a:off x="483167" y="0"/>
              <a:ext cx="483168" cy="275406"/>
            </a:xfrm>
            <a:prstGeom prst="rect">
              <a:avLst/>
            </a:prstGeom>
            <a:ln w="12700" cap="flat">
              <a:noFill/>
              <a:miter lim="400000"/>
            </a:ln>
            <a:effectLst/>
          </p:spPr>
        </p:pic>
        <p:pic>
          <p:nvPicPr>
            <p:cNvPr id="428" name="Picture 11" descr="Picture 11"/>
            <p:cNvPicPr>
              <a:picLocks noChangeAspect="1"/>
            </p:cNvPicPr>
            <p:nvPr/>
          </p:nvPicPr>
          <p:blipFill>
            <a:blip r:embed="rId5">
              <a:extLst/>
            </a:blip>
            <a:stretch>
              <a:fillRect/>
            </a:stretch>
          </p:blipFill>
          <p:spPr>
            <a:xfrm>
              <a:off x="984135" y="0"/>
              <a:ext cx="483168" cy="275406"/>
            </a:xfrm>
            <a:prstGeom prst="rect">
              <a:avLst/>
            </a:prstGeom>
            <a:ln w="12700" cap="flat">
              <a:noFill/>
              <a:miter lim="400000"/>
            </a:ln>
            <a:effectLst/>
          </p:spPr>
        </p:pic>
        <p:pic>
          <p:nvPicPr>
            <p:cNvPr id="429" name="Picture 12" descr="Picture 12"/>
            <p:cNvPicPr>
              <a:picLocks noChangeAspect="1"/>
            </p:cNvPicPr>
            <p:nvPr/>
          </p:nvPicPr>
          <p:blipFill>
            <a:blip r:embed="rId5">
              <a:extLst/>
            </a:blip>
            <a:stretch>
              <a:fillRect/>
            </a:stretch>
          </p:blipFill>
          <p:spPr>
            <a:xfrm>
              <a:off x="1467303" y="0"/>
              <a:ext cx="483168" cy="275406"/>
            </a:xfrm>
            <a:prstGeom prst="rect">
              <a:avLst/>
            </a:prstGeom>
            <a:ln w="12700" cap="flat">
              <a:noFill/>
              <a:miter lim="400000"/>
            </a:ln>
            <a:effectLst/>
          </p:spPr>
        </p:pic>
        <p:pic>
          <p:nvPicPr>
            <p:cNvPr id="430" name="Picture 13" descr="Picture 13"/>
            <p:cNvPicPr>
              <a:picLocks noChangeAspect="1"/>
            </p:cNvPicPr>
            <p:nvPr/>
          </p:nvPicPr>
          <p:blipFill>
            <a:blip r:embed="rId5">
              <a:extLst/>
            </a:blip>
            <a:stretch>
              <a:fillRect/>
            </a:stretch>
          </p:blipFill>
          <p:spPr>
            <a:xfrm>
              <a:off x="3426091" y="0"/>
              <a:ext cx="483168" cy="275406"/>
            </a:xfrm>
            <a:prstGeom prst="rect">
              <a:avLst/>
            </a:prstGeom>
            <a:ln w="12700" cap="flat">
              <a:noFill/>
              <a:miter lim="400000"/>
            </a:ln>
            <a:effectLst/>
          </p:spPr>
        </p:pic>
        <p:pic>
          <p:nvPicPr>
            <p:cNvPr id="431" name="Picture 14" descr="Picture 14"/>
            <p:cNvPicPr>
              <a:picLocks noChangeAspect="1"/>
            </p:cNvPicPr>
            <p:nvPr/>
          </p:nvPicPr>
          <p:blipFill>
            <a:blip r:embed="rId5">
              <a:extLst/>
            </a:blip>
            <a:stretch>
              <a:fillRect/>
            </a:stretch>
          </p:blipFill>
          <p:spPr>
            <a:xfrm>
              <a:off x="2942924" y="0"/>
              <a:ext cx="483168" cy="275406"/>
            </a:xfrm>
            <a:prstGeom prst="rect">
              <a:avLst/>
            </a:prstGeom>
            <a:ln w="12700" cap="flat">
              <a:noFill/>
              <a:miter lim="400000"/>
            </a:ln>
            <a:effectLst/>
          </p:spPr>
        </p:pic>
        <p:pic>
          <p:nvPicPr>
            <p:cNvPr id="432" name="Picture 15" descr="Picture 15"/>
            <p:cNvPicPr>
              <a:picLocks noChangeAspect="1"/>
            </p:cNvPicPr>
            <p:nvPr/>
          </p:nvPicPr>
          <p:blipFill>
            <a:blip r:embed="rId5">
              <a:extLst/>
            </a:blip>
            <a:stretch>
              <a:fillRect/>
            </a:stretch>
          </p:blipFill>
          <p:spPr>
            <a:xfrm>
              <a:off x="2459757" y="0"/>
              <a:ext cx="483168" cy="275406"/>
            </a:xfrm>
            <a:prstGeom prst="rect">
              <a:avLst/>
            </a:prstGeom>
            <a:ln w="12700" cap="flat">
              <a:noFill/>
              <a:miter lim="400000"/>
            </a:ln>
            <a:effectLst/>
          </p:spPr>
        </p:pic>
        <p:pic>
          <p:nvPicPr>
            <p:cNvPr id="433" name="Picture 16" descr="Picture 16"/>
            <p:cNvPicPr>
              <a:picLocks noChangeAspect="1"/>
            </p:cNvPicPr>
            <p:nvPr/>
          </p:nvPicPr>
          <p:blipFill>
            <a:blip r:embed="rId5">
              <a:extLst/>
            </a:blip>
            <a:stretch>
              <a:fillRect/>
            </a:stretch>
          </p:blipFill>
          <p:spPr>
            <a:xfrm>
              <a:off x="1950470" y="0"/>
              <a:ext cx="483168" cy="275406"/>
            </a:xfrm>
            <a:prstGeom prst="rect">
              <a:avLst/>
            </a:prstGeom>
            <a:ln w="12700" cap="flat">
              <a:noFill/>
              <a:miter lim="400000"/>
            </a:ln>
            <a:effectLst/>
          </p:spPr>
        </p:pic>
      </p:grpSp>
      <p:sp>
        <p:nvSpPr>
          <p:cNvPr id="435" name="TextBox 20"/>
          <p:cNvSpPr txBox="1"/>
          <p:nvPr/>
        </p:nvSpPr>
        <p:spPr>
          <a:xfrm>
            <a:off x="-1" y="5734358"/>
            <a:ext cx="24384002" cy="11880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8900"/>
              </a:lnSpc>
              <a:defRPr sz="9600">
                <a:solidFill>
                  <a:srgbClr val="FFDE59"/>
                </a:solidFill>
                <a:latin typeface="Open Sans Bold Bold"/>
                <a:ea typeface="Open Sans Bold Bold"/>
                <a:cs typeface="Open Sans Bold Bold"/>
                <a:sym typeface="Open Sans Bold Bold"/>
              </a:defRPr>
            </a:lvl1pPr>
          </a:lstStyle>
          <a:p>
            <a:pPr/>
            <a:r>
              <a:t>NARS on mobile robots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438"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439"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FEATURES</a:t>
            </a:r>
          </a:p>
        </p:txBody>
      </p:sp>
      <p:grpSp>
        <p:nvGrpSpPr>
          <p:cNvPr id="448" name="Group 8"/>
          <p:cNvGrpSpPr/>
          <p:nvPr/>
        </p:nvGrpSpPr>
        <p:grpSpPr>
          <a:xfrm>
            <a:off x="18823886" y="13060850"/>
            <a:ext cx="3909260" cy="275406"/>
            <a:chOff x="0" y="0"/>
            <a:chExt cx="3909258" cy="275405"/>
          </a:xfrm>
        </p:grpSpPr>
        <p:pic>
          <p:nvPicPr>
            <p:cNvPr id="440"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441"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442"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443"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444"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445"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446"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447"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449" name="Рисунок 31" descr="Рисунок 31"/>
          <p:cNvPicPr>
            <a:picLocks noChangeAspect="1"/>
          </p:cNvPicPr>
          <p:nvPr/>
        </p:nvPicPr>
        <p:blipFill>
          <a:blip r:embed="rId4">
            <a:extLst/>
          </a:blip>
          <a:srcRect l="56260" t="4832" r="32426" b="5461"/>
          <a:stretch>
            <a:fillRect/>
          </a:stretch>
        </p:blipFill>
        <p:spPr>
          <a:xfrm>
            <a:off x="355105" y="-2"/>
            <a:ext cx="1912044" cy="13716002"/>
          </a:xfrm>
          <a:prstGeom prst="rect">
            <a:avLst/>
          </a:prstGeom>
          <a:ln w="12700">
            <a:miter lim="400000"/>
          </a:ln>
        </p:spPr>
      </p:pic>
      <p:pic>
        <p:nvPicPr>
          <p:cNvPr id="450" name="Рисунок 28" descr="Рисунок 28"/>
          <p:cNvPicPr>
            <a:picLocks noChangeAspect="1"/>
          </p:cNvPicPr>
          <p:nvPr/>
        </p:nvPicPr>
        <p:blipFill>
          <a:blip r:embed="rId5">
            <a:extLst/>
          </a:blip>
          <a:srcRect l="48740" t="0" r="0" b="0"/>
          <a:stretch>
            <a:fillRect/>
          </a:stretch>
        </p:blipFill>
        <p:spPr>
          <a:xfrm>
            <a:off x="20912750" y="8150969"/>
            <a:ext cx="3466112" cy="3803510"/>
          </a:xfrm>
          <a:prstGeom prst="rect">
            <a:avLst/>
          </a:prstGeom>
          <a:ln w="12700">
            <a:miter lim="400000"/>
          </a:ln>
        </p:spPr>
      </p:pic>
      <p:pic>
        <p:nvPicPr>
          <p:cNvPr id="451" name="Picture 3" descr="Picture 3"/>
          <p:cNvPicPr>
            <a:picLocks noChangeAspect="1"/>
          </p:cNvPicPr>
          <p:nvPr/>
        </p:nvPicPr>
        <p:blipFill>
          <a:blip r:embed="rId6">
            <a:extLst/>
          </a:blip>
          <a:stretch>
            <a:fillRect/>
          </a:stretch>
        </p:blipFill>
        <p:spPr>
          <a:xfrm>
            <a:off x="10099602" y="2339997"/>
            <a:ext cx="14284399" cy="60959"/>
          </a:xfrm>
          <a:prstGeom prst="rect">
            <a:avLst/>
          </a:prstGeom>
          <a:ln w="12700">
            <a:miter lim="400000"/>
          </a:ln>
        </p:spPr>
      </p:pic>
      <p:sp>
        <p:nvSpPr>
          <p:cNvPr id="452" name="TextBox 7"/>
          <p:cNvSpPr txBox="1"/>
          <p:nvPr/>
        </p:nvSpPr>
        <p:spPr>
          <a:xfrm>
            <a:off x="3061501" y="3232603"/>
            <a:ext cx="17838189" cy="853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Can act as central decision making unit for mobile robots with multiple sensors types and attached actuators for manipulation</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NARS’s multimodal capability allows for effective and efficient real-time processing of sensor data from multiple modalities</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Data-efficient r</a:t>
            </a:r>
            <a:r>
              <a:t>eal-time learning with uncertainty handling and ability to take user-given logical knowledge into account</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NARS’s memory capacity is always fixed to a constant and memory consumption is strictly constrained</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Applicable on strictly memory-constrained hardware where a memory consumption bound guarantee is essential.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455"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456"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MOTIVATION</a:t>
            </a:r>
          </a:p>
        </p:txBody>
      </p:sp>
      <p:grpSp>
        <p:nvGrpSpPr>
          <p:cNvPr id="465" name="Group 8"/>
          <p:cNvGrpSpPr/>
          <p:nvPr/>
        </p:nvGrpSpPr>
        <p:grpSpPr>
          <a:xfrm>
            <a:off x="18823886" y="13060850"/>
            <a:ext cx="3909260" cy="275406"/>
            <a:chOff x="0" y="0"/>
            <a:chExt cx="3909258" cy="275405"/>
          </a:xfrm>
        </p:grpSpPr>
        <p:pic>
          <p:nvPicPr>
            <p:cNvPr id="457"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458"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459"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460"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461"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462"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463"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464"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466" name="Рисунок 31" descr="Рисунок 31"/>
          <p:cNvPicPr>
            <a:picLocks noChangeAspect="1"/>
          </p:cNvPicPr>
          <p:nvPr/>
        </p:nvPicPr>
        <p:blipFill>
          <a:blip r:embed="rId4">
            <a:extLst/>
          </a:blip>
          <a:srcRect l="56260" t="4832" r="32426" b="5461"/>
          <a:stretch>
            <a:fillRect/>
          </a:stretch>
        </p:blipFill>
        <p:spPr>
          <a:xfrm>
            <a:off x="355105" y="-2"/>
            <a:ext cx="1912044" cy="13716002"/>
          </a:xfrm>
          <a:prstGeom prst="rect">
            <a:avLst/>
          </a:prstGeom>
          <a:ln w="12700">
            <a:miter lim="400000"/>
          </a:ln>
        </p:spPr>
      </p:pic>
      <p:pic>
        <p:nvPicPr>
          <p:cNvPr id="467" name="Рисунок 28" descr="Рисунок 28"/>
          <p:cNvPicPr>
            <a:picLocks noChangeAspect="1"/>
          </p:cNvPicPr>
          <p:nvPr/>
        </p:nvPicPr>
        <p:blipFill>
          <a:blip r:embed="rId5">
            <a:extLst/>
          </a:blip>
          <a:srcRect l="48740" t="0" r="0" b="0"/>
          <a:stretch>
            <a:fillRect/>
          </a:stretch>
        </p:blipFill>
        <p:spPr>
          <a:xfrm>
            <a:off x="20912750" y="8150969"/>
            <a:ext cx="3466112" cy="3803510"/>
          </a:xfrm>
          <a:prstGeom prst="rect">
            <a:avLst/>
          </a:prstGeom>
          <a:ln w="12700">
            <a:miter lim="400000"/>
          </a:ln>
        </p:spPr>
      </p:pic>
      <p:pic>
        <p:nvPicPr>
          <p:cNvPr id="468" name="Picture 3" descr="Picture 3"/>
          <p:cNvPicPr>
            <a:picLocks noChangeAspect="1"/>
          </p:cNvPicPr>
          <p:nvPr/>
        </p:nvPicPr>
        <p:blipFill>
          <a:blip r:embed="rId6">
            <a:extLst/>
          </a:blip>
          <a:stretch>
            <a:fillRect/>
          </a:stretch>
        </p:blipFill>
        <p:spPr>
          <a:xfrm>
            <a:off x="10099602" y="2339997"/>
            <a:ext cx="14284399" cy="60959"/>
          </a:xfrm>
          <a:prstGeom prst="rect">
            <a:avLst/>
          </a:prstGeom>
          <a:ln w="12700">
            <a:miter lim="400000"/>
          </a:ln>
        </p:spPr>
      </p:pic>
      <p:sp>
        <p:nvSpPr>
          <p:cNvPr id="469" name="TextBox 7"/>
          <p:cNvSpPr txBox="1"/>
          <p:nvPr/>
        </p:nvSpPr>
        <p:spPr>
          <a:xfrm>
            <a:off x="3181971" y="3245563"/>
            <a:ext cx="17027807" cy="914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Adaptation of mobile robots to unforeseen disturbances at runtime remains a challenge</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Online learning is heavily restricted to the content (what can be learned), and speed (data-efficiency of learning non-trivial tasks)</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Integrate Non-Axiomatic Reasoning System (NARS) into robots and facilitate real-time learning and uncertainty handling for robustness and adaptability to different tasks!</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Allow NARS to utilize ROS components such as SLAM and the navigation stack for movement</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Allow to use SOTA Deep Learning models for perceptual processing while making use of on-board GPU hardware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Рисунок 10" descr="Рисунок 10"/>
          <p:cNvPicPr>
            <a:picLocks noChangeAspect="1"/>
          </p:cNvPicPr>
          <p:nvPr/>
        </p:nvPicPr>
        <p:blipFill>
          <a:blip r:embed="rId2">
            <a:extLst/>
          </a:blip>
          <a:stretch>
            <a:fillRect/>
          </a:stretch>
        </p:blipFill>
        <p:spPr>
          <a:xfrm rot="10800000">
            <a:off x="3435090" y="-83111"/>
            <a:ext cx="20986239" cy="13993624"/>
          </a:xfrm>
          <a:prstGeom prst="rect">
            <a:avLst/>
          </a:prstGeom>
          <a:ln w="12700">
            <a:miter lim="400000"/>
          </a:ln>
        </p:spPr>
      </p:pic>
      <p:pic>
        <p:nvPicPr>
          <p:cNvPr id="472" name="Image" descr="Image"/>
          <p:cNvPicPr>
            <a:picLocks noChangeAspect="1"/>
          </p:cNvPicPr>
          <p:nvPr/>
        </p:nvPicPr>
        <p:blipFill>
          <a:blip r:embed="rId3">
            <a:extLst/>
          </a:blip>
          <a:stretch>
            <a:fillRect/>
          </a:stretch>
        </p:blipFill>
        <p:spPr>
          <a:xfrm>
            <a:off x="13579612" y="6452690"/>
            <a:ext cx="10518373" cy="690121"/>
          </a:xfrm>
          <a:prstGeom prst="rect">
            <a:avLst/>
          </a:prstGeom>
          <a:ln w="12700">
            <a:miter lim="400000"/>
          </a:ln>
        </p:spPr>
      </p:pic>
      <p:sp>
        <p:nvSpPr>
          <p:cNvPr id="473" name="Прямоугольник 4"/>
          <p:cNvSpPr/>
          <p:nvPr/>
        </p:nvSpPr>
        <p:spPr>
          <a:xfrm>
            <a:off x="11042" y="-60250"/>
            <a:ext cx="11192306" cy="13716001"/>
          </a:xfrm>
          <a:prstGeom prst="rect">
            <a:avLst/>
          </a:prstGeom>
          <a:solidFill>
            <a:srgbClr val="FFFFFF"/>
          </a:solidFill>
          <a:ln w="25400">
            <a:solidFill>
              <a:srgbClr val="FFFFFF"/>
            </a:solidFill>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474" name="Прямоугольный треугольник 9"/>
          <p:cNvSpPr/>
          <p:nvPr/>
        </p:nvSpPr>
        <p:spPr>
          <a:xfrm>
            <a:off x="11188107" y="-69504"/>
            <a:ext cx="3409621" cy="13716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25400">
            <a:solidFill>
              <a:srgbClr val="FFFFFF"/>
            </a:solidFill>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475" name="Прямоугольник 20"/>
          <p:cNvSpPr/>
          <p:nvPr/>
        </p:nvSpPr>
        <p:spPr>
          <a:xfrm>
            <a:off x="1944803" y="2072541"/>
            <a:ext cx="12493092"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sp>
        <p:nvSpPr>
          <p:cNvPr id="476" name="TextBox 11"/>
          <p:cNvSpPr txBox="1"/>
          <p:nvPr/>
        </p:nvSpPr>
        <p:spPr>
          <a:xfrm>
            <a:off x="1323685" y="1504375"/>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TRANSBOT &amp; NARS</a:t>
            </a:r>
          </a:p>
        </p:txBody>
      </p:sp>
      <p:sp>
        <p:nvSpPr>
          <p:cNvPr id="477" name="Прямоугольник 4"/>
          <p:cNvSpPr/>
          <p:nvPr/>
        </p:nvSpPr>
        <p:spPr>
          <a:xfrm>
            <a:off x="15240000" y="12446000"/>
            <a:ext cx="9144001" cy="211706"/>
          </a:xfrm>
          <a:prstGeom prst="rect">
            <a:avLst/>
          </a:prstGeom>
          <a:solidFill>
            <a:srgbClr val="124E19"/>
          </a:solidFill>
          <a:ln w="12700">
            <a:miter lim="400000"/>
          </a:ln>
        </p:spPr>
        <p:txBody>
          <a:bodyPr lIns="60959" tIns="60959" rIns="60959" bIns="60959" anchor="ctr"/>
          <a:lstStyle/>
          <a:p>
            <a:pPr defTabSz="1219200">
              <a:defRPr>
                <a:solidFill>
                  <a:srgbClr val="00204B"/>
                </a:solidFill>
                <a:latin typeface="Calibri"/>
                <a:ea typeface="Calibri"/>
                <a:cs typeface="Calibri"/>
                <a:sym typeface="Calibri"/>
              </a:defRPr>
            </a:pPr>
          </a:p>
        </p:txBody>
      </p:sp>
      <p:grpSp>
        <p:nvGrpSpPr>
          <p:cNvPr id="486" name="Group 8"/>
          <p:cNvGrpSpPr/>
          <p:nvPr/>
        </p:nvGrpSpPr>
        <p:grpSpPr>
          <a:xfrm>
            <a:off x="20218400" y="12867099"/>
            <a:ext cx="3909259" cy="275406"/>
            <a:chOff x="0" y="0"/>
            <a:chExt cx="3909258" cy="275405"/>
          </a:xfrm>
        </p:grpSpPr>
        <p:pic>
          <p:nvPicPr>
            <p:cNvPr id="478" name="Picture 9" descr="Picture 9"/>
            <p:cNvPicPr>
              <a:picLocks noChangeAspect="1"/>
            </p:cNvPicPr>
            <p:nvPr/>
          </p:nvPicPr>
          <p:blipFill>
            <a:blip r:embed="rId4">
              <a:extLst/>
            </a:blip>
            <a:stretch>
              <a:fillRect/>
            </a:stretch>
          </p:blipFill>
          <p:spPr>
            <a:xfrm>
              <a:off x="-1" y="0"/>
              <a:ext cx="483169" cy="275406"/>
            </a:xfrm>
            <a:prstGeom prst="rect">
              <a:avLst/>
            </a:prstGeom>
            <a:ln w="12700" cap="flat">
              <a:noFill/>
              <a:miter lim="400000"/>
            </a:ln>
            <a:effectLst/>
          </p:spPr>
        </p:pic>
        <p:pic>
          <p:nvPicPr>
            <p:cNvPr id="479" name="Picture 10" descr="Picture 10"/>
            <p:cNvPicPr>
              <a:picLocks noChangeAspect="1"/>
            </p:cNvPicPr>
            <p:nvPr/>
          </p:nvPicPr>
          <p:blipFill>
            <a:blip r:embed="rId4">
              <a:extLst/>
            </a:blip>
            <a:stretch>
              <a:fillRect/>
            </a:stretch>
          </p:blipFill>
          <p:spPr>
            <a:xfrm>
              <a:off x="483167" y="0"/>
              <a:ext cx="483168" cy="275406"/>
            </a:xfrm>
            <a:prstGeom prst="rect">
              <a:avLst/>
            </a:prstGeom>
            <a:ln w="12700" cap="flat">
              <a:noFill/>
              <a:miter lim="400000"/>
            </a:ln>
            <a:effectLst/>
          </p:spPr>
        </p:pic>
        <p:pic>
          <p:nvPicPr>
            <p:cNvPr id="480" name="Picture 11" descr="Picture 11"/>
            <p:cNvPicPr>
              <a:picLocks noChangeAspect="1"/>
            </p:cNvPicPr>
            <p:nvPr/>
          </p:nvPicPr>
          <p:blipFill>
            <a:blip r:embed="rId4">
              <a:extLst/>
            </a:blip>
            <a:stretch>
              <a:fillRect/>
            </a:stretch>
          </p:blipFill>
          <p:spPr>
            <a:xfrm>
              <a:off x="984135" y="0"/>
              <a:ext cx="483168" cy="275406"/>
            </a:xfrm>
            <a:prstGeom prst="rect">
              <a:avLst/>
            </a:prstGeom>
            <a:ln w="12700" cap="flat">
              <a:noFill/>
              <a:miter lim="400000"/>
            </a:ln>
            <a:effectLst/>
          </p:spPr>
        </p:pic>
        <p:pic>
          <p:nvPicPr>
            <p:cNvPr id="481" name="Picture 12" descr="Picture 12"/>
            <p:cNvPicPr>
              <a:picLocks noChangeAspect="1"/>
            </p:cNvPicPr>
            <p:nvPr/>
          </p:nvPicPr>
          <p:blipFill>
            <a:blip r:embed="rId4">
              <a:extLst/>
            </a:blip>
            <a:stretch>
              <a:fillRect/>
            </a:stretch>
          </p:blipFill>
          <p:spPr>
            <a:xfrm>
              <a:off x="1467303" y="0"/>
              <a:ext cx="483168" cy="275406"/>
            </a:xfrm>
            <a:prstGeom prst="rect">
              <a:avLst/>
            </a:prstGeom>
            <a:ln w="12700" cap="flat">
              <a:noFill/>
              <a:miter lim="400000"/>
            </a:ln>
            <a:effectLst/>
          </p:spPr>
        </p:pic>
        <p:pic>
          <p:nvPicPr>
            <p:cNvPr id="482" name="Picture 13" descr="Picture 13"/>
            <p:cNvPicPr>
              <a:picLocks noChangeAspect="1"/>
            </p:cNvPicPr>
            <p:nvPr/>
          </p:nvPicPr>
          <p:blipFill>
            <a:blip r:embed="rId4">
              <a:extLst/>
            </a:blip>
            <a:stretch>
              <a:fillRect/>
            </a:stretch>
          </p:blipFill>
          <p:spPr>
            <a:xfrm>
              <a:off x="3426091" y="0"/>
              <a:ext cx="483168" cy="275406"/>
            </a:xfrm>
            <a:prstGeom prst="rect">
              <a:avLst/>
            </a:prstGeom>
            <a:ln w="12700" cap="flat">
              <a:noFill/>
              <a:miter lim="400000"/>
            </a:ln>
            <a:effectLst/>
          </p:spPr>
        </p:pic>
        <p:pic>
          <p:nvPicPr>
            <p:cNvPr id="483" name="Picture 14" descr="Picture 14"/>
            <p:cNvPicPr>
              <a:picLocks noChangeAspect="1"/>
            </p:cNvPicPr>
            <p:nvPr/>
          </p:nvPicPr>
          <p:blipFill>
            <a:blip r:embed="rId4">
              <a:extLst/>
            </a:blip>
            <a:stretch>
              <a:fillRect/>
            </a:stretch>
          </p:blipFill>
          <p:spPr>
            <a:xfrm>
              <a:off x="2942924" y="0"/>
              <a:ext cx="483168" cy="275406"/>
            </a:xfrm>
            <a:prstGeom prst="rect">
              <a:avLst/>
            </a:prstGeom>
            <a:ln w="12700" cap="flat">
              <a:noFill/>
              <a:miter lim="400000"/>
            </a:ln>
            <a:effectLst/>
          </p:spPr>
        </p:pic>
        <p:pic>
          <p:nvPicPr>
            <p:cNvPr id="484" name="Picture 15" descr="Picture 15"/>
            <p:cNvPicPr>
              <a:picLocks noChangeAspect="1"/>
            </p:cNvPicPr>
            <p:nvPr/>
          </p:nvPicPr>
          <p:blipFill>
            <a:blip r:embed="rId4">
              <a:extLst/>
            </a:blip>
            <a:stretch>
              <a:fillRect/>
            </a:stretch>
          </p:blipFill>
          <p:spPr>
            <a:xfrm>
              <a:off x="2459757" y="0"/>
              <a:ext cx="483168" cy="275406"/>
            </a:xfrm>
            <a:prstGeom prst="rect">
              <a:avLst/>
            </a:prstGeom>
            <a:ln w="12700" cap="flat">
              <a:noFill/>
              <a:miter lim="400000"/>
            </a:ln>
            <a:effectLst/>
          </p:spPr>
        </p:pic>
        <p:pic>
          <p:nvPicPr>
            <p:cNvPr id="485" name="Picture 16" descr="Picture 16"/>
            <p:cNvPicPr>
              <a:picLocks noChangeAspect="1"/>
            </p:cNvPicPr>
            <p:nvPr/>
          </p:nvPicPr>
          <p:blipFill>
            <a:blip r:embed="rId4">
              <a:extLst/>
            </a:blip>
            <a:stretch>
              <a:fillRect/>
            </a:stretch>
          </p:blipFill>
          <p:spPr>
            <a:xfrm>
              <a:off x="1950470" y="0"/>
              <a:ext cx="483168" cy="275406"/>
            </a:xfrm>
            <a:prstGeom prst="rect">
              <a:avLst/>
            </a:prstGeom>
            <a:ln w="12700" cap="flat">
              <a:noFill/>
              <a:miter lim="400000"/>
            </a:ln>
            <a:effectLst/>
          </p:spPr>
        </p:pic>
      </p:grpSp>
      <p:pic>
        <p:nvPicPr>
          <p:cNvPr id="487" name="Picture 4" descr="Picture 4"/>
          <p:cNvPicPr>
            <a:picLocks noChangeAspect="1"/>
          </p:cNvPicPr>
          <p:nvPr/>
        </p:nvPicPr>
        <p:blipFill>
          <a:blip r:embed="rId5">
            <a:extLst/>
          </a:blip>
          <a:srcRect l="30350" t="67117" r="0" b="0"/>
          <a:stretch>
            <a:fillRect/>
          </a:stretch>
        </p:blipFill>
        <p:spPr>
          <a:xfrm>
            <a:off x="-8586" y="-71485"/>
            <a:ext cx="6793439" cy="946152"/>
          </a:xfrm>
          <a:prstGeom prst="rect">
            <a:avLst/>
          </a:prstGeom>
          <a:ln w="12700">
            <a:miter lim="400000"/>
          </a:ln>
        </p:spPr>
      </p:pic>
      <p:pic>
        <p:nvPicPr>
          <p:cNvPr id="488" name="Picture 3" descr="Picture 3"/>
          <p:cNvPicPr>
            <a:picLocks noChangeAspect="1"/>
          </p:cNvPicPr>
          <p:nvPr/>
        </p:nvPicPr>
        <p:blipFill>
          <a:blip r:embed="rId6">
            <a:extLst/>
          </a:blip>
          <a:stretch>
            <a:fillRect/>
          </a:stretch>
        </p:blipFill>
        <p:spPr>
          <a:xfrm>
            <a:off x="10099602" y="2721325"/>
            <a:ext cx="14284399" cy="60959"/>
          </a:xfrm>
          <a:prstGeom prst="rect">
            <a:avLst/>
          </a:prstGeom>
          <a:ln w="12700">
            <a:miter lim="400000"/>
          </a:ln>
        </p:spPr>
      </p:pic>
      <p:pic>
        <p:nvPicPr>
          <p:cNvPr id="489" name="Google Shape;159;p32" descr="Google Shape;159;p32"/>
          <p:cNvPicPr>
            <a:picLocks noChangeAspect="1"/>
          </p:cNvPicPr>
          <p:nvPr/>
        </p:nvPicPr>
        <p:blipFill>
          <a:blip r:embed="rId7">
            <a:extLst/>
          </a:blip>
          <a:stretch>
            <a:fillRect/>
          </a:stretch>
        </p:blipFill>
        <p:spPr>
          <a:xfrm>
            <a:off x="1687999" y="2751804"/>
            <a:ext cx="10102768" cy="10296825"/>
          </a:xfrm>
          <a:prstGeom prst="rect">
            <a:avLst/>
          </a:prstGeom>
          <a:ln w="12700">
            <a:miter lim="400000"/>
          </a:ln>
        </p:spPr>
      </p:pic>
      <p:sp>
        <p:nvSpPr>
          <p:cNvPr id="490" name="Google Shape;168;p32"/>
          <p:cNvSpPr txBox="1"/>
          <p:nvPr/>
        </p:nvSpPr>
        <p:spPr>
          <a:xfrm>
            <a:off x="6306070" y="4742675"/>
            <a:ext cx="774044" cy="54483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1219200">
              <a:defRPr b="1">
                <a:solidFill>
                  <a:srgbClr val="000000"/>
                </a:solidFill>
                <a:latin typeface="Calibri"/>
                <a:ea typeface="Calibri"/>
                <a:cs typeface="Calibri"/>
                <a:sym typeface="Calibri"/>
              </a:defRPr>
            </a:lvl1pPr>
          </a:lstStyle>
          <a:p>
            <a:pPr/>
            <a:r>
              <a:t>Mic</a:t>
            </a:r>
          </a:p>
        </p:txBody>
      </p:sp>
      <p:sp>
        <p:nvSpPr>
          <p:cNvPr id="491" name="Google Shape;162;p32"/>
          <p:cNvSpPr txBox="1"/>
          <p:nvPr/>
        </p:nvSpPr>
        <p:spPr>
          <a:xfrm>
            <a:off x="5459737" y="4218105"/>
            <a:ext cx="846334" cy="9131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1219200">
              <a:defRPr b="1">
                <a:solidFill>
                  <a:srgbClr val="000000"/>
                </a:solidFill>
                <a:latin typeface="Calibri"/>
                <a:ea typeface="Calibri"/>
                <a:cs typeface="Calibri"/>
                <a:sym typeface="Calibri"/>
              </a:defRPr>
            </a:lvl1pPr>
          </a:lstStyle>
          <a:p>
            <a:pPr/>
            <a:r>
              <a:t>RGB cam</a:t>
            </a:r>
          </a:p>
        </p:txBody>
      </p:sp>
      <p:sp>
        <p:nvSpPr>
          <p:cNvPr id="492" name="Google Shape;169;p32"/>
          <p:cNvSpPr txBox="1"/>
          <p:nvPr/>
        </p:nvSpPr>
        <p:spPr>
          <a:xfrm>
            <a:off x="4176025" y="4149487"/>
            <a:ext cx="1191259" cy="91313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defTabSz="1219200">
              <a:defRPr b="1">
                <a:solidFill>
                  <a:srgbClr val="000000"/>
                </a:solidFill>
                <a:latin typeface="Calibri"/>
                <a:ea typeface="Calibri"/>
                <a:cs typeface="Calibri"/>
                <a:sym typeface="Calibri"/>
              </a:defRPr>
            </a:lvl1pPr>
          </a:lstStyle>
          <a:p>
            <a:pPr/>
            <a:r>
              <a:t>Depth camera</a:t>
            </a:r>
          </a:p>
        </p:txBody>
      </p:sp>
      <p:sp>
        <p:nvSpPr>
          <p:cNvPr id="493" name="Google Shape;170;p32"/>
          <p:cNvSpPr txBox="1"/>
          <p:nvPr/>
        </p:nvSpPr>
        <p:spPr>
          <a:xfrm>
            <a:off x="7380508" y="3712670"/>
            <a:ext cx="912578" cy="54483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1219200">
              <a:defRPr b="1">
                <a:solidFill>
                  <a:srgbClr val="000000"/>
                </a:solidFill>
                <a:latin typeface="Calibri"/>
                <a:ea typeface="Calibri"/>
                <a:cs typeface="Calibri"/>
                <a:sym typeface="Calibri"/>
              </a:defRPr>
            </a:lvl1pPr>
          </a:lstStyle>
          <a:p>
            <a:pPr/>
            <a:r>
              <a:t>Lidar</a:t>
            </a:r>
          </a:p>
        </p:txBody>
      </p:sp>
      <p:sp>
        <p:nvSpPr>
          <p:cNvPr id="494" name="Google Shape;172;p32"/>
          <p:cNvSpPr txBox="1"/>
          <p:nvPr/>
        </p:nvSpPr>
        <p:spPr>
          <a:xfrm>
            <a:off x="1309678" y="6567763"/>
            <a:ext cx="1270252" cy="91313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defTabSz="1219200">
              <a:defRPr b="1">
                <a:solidFill>
                  <a:srgbClr val="000000"/>
                </a:solidFill>
                <a:latin typeface="Calibri"/>
                <a:ea typeface="Calibri"/>
                <a:cs typeface="Calibri"/>
                <a:sym typeface="Calibri"/>
              </a:defRPr>
            </a:pPr>
            <a:r>
              <a:t>Robotic</a:t>
            </a:r>
          </a:p>
          <a:p>
            <a:pPr defTabSz="1219200">
              <a:defRPr b="1">
                <a:solidFill>
                  <a:srgbClr val="000000"/>
                </a:solidFill>
                <a:latin typeface="Calibri"/>
                <a:ea typeface="Calibri"/>
                <a:cs typeface="Calibri"/>
                <a:sym typeface="Calibri"/>
              </a:defRPr>
            </a:pPr>
            <a:r>
              <a:t>arm</a:t>
            </a:r>
          </a:p>
        </p:txBody>
      </p:sp>
      <p:sp>
        <p:nvSpPr>
          <p:cNvPr id="495" name="Google Shape;172;p32"/>
          <p:cNvSpPr txBox="1"/>
          <p:nvPr/>
        </p:nvSpPr>
        <p:spPr>
          <a:xfrm>
            <a:off x="820183" y="7530473"/>
            <a:ext cx="1124621" cy="9131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p>
            <a:pPr defTabSz="1219200">
              <a:defRPr b="1">
                <a:solidFill>
                  <a:srgbClr val="000000"/>
                </a:solidFill>
                <a:latin typeface="Calibri"/>
                <a:ea typeface="Calibri"/>
                <a:cs typeface="Calibri"/>
                <a:sym typeface="Calibri"/>
              </a:defRPr>
            </a:pPr>
            <a:r>
              <a:t>Servo </a:t>
            </a:r>
          </a:p>
          <a:p>
            <a:pPr defTabSz="1219200">
              <a:defRPr b="1">
                <a:solidFill>
                  <a:srgbClr val="000000"/>
                </a:solidFill>
                <a:latin typeface="Calibri"/>
                <a:ea typeface="Calibri"/>
                <a:cs typeface="Calibri"/>
                <a:sym typeface="Calibri"/>
              </a:defRPr>
            </a:pPr>
            <a:r>
              <a:t>Sensor</a:t>
            </a:r>
          </a:p>
        </p:txBody>
      </p:sp>
      <p:sp>
        <p:nvSpPr>
          <p:cNvPr id="496" name="Straight Arrow Connector 2"/>
          <p:cNvSpPr/>
          <p:nvPr/>
        </p:nvSpPr>
        <p:spPr>
          <a:xfrm>
            <a:off x="1944803" y="8022894"/>
            <a:ext cx="954745" cy="203202"/>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497" name="Straight Arrow Connector 38"/>
          <p:cNvSpPr/>
          <p:nvPr/>
        </p:nvSpPr>
        <p:spPr>
          <a:xfrm>
            <a:off x="2579928" y="7060186"/>
            <a:ext cx="1350941" cy="137105"/>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498" name="Straight Arrow Connector 44"/>
          <p:cNvSpPr/>
          <p:nvPr/>
        </p:nvSpPr>
        <p:spPr>
          <a:xfrm>
            <a:off x="6693091" y="5358189"/>
            <a:ext cx="552040" cy="1074142"/>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499" name="Straight Arrow Connector 49"/>
          <p:cNvSpPr/>
          <p:nvPr/>
        </p:nvSpPr>
        <p:spPr>
          <a:xfrm>
            <a:off x="5882903" y="5202948"/>
            <a:ext cx="910534" cy="945383"/>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500" name="Straight Arrow Connector 59"/>
          <p:cNvSpPr/>
          <p:nvPr/>
        </p:nvSpPr>
        <p:spPr>
          <a:xfrm>
            <a:off x="4771654" y="5134332"/>
            <a:ext cx="1466461" cy="1066773"/>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501" name="Straight Arrow Connector 62"/>
          <p:cNvSpPr/>
          <p:nvPr/>
        </p:nvSpPr>
        <p:spPr>
          <a:xfrm>
            <a:off x="7836797" y="4328183"/>
            <a:ext cx="1" cy="479675"/>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502" name="Google Shape;162;p32"/>
          <p:cNvSpPr txBox="1"/>
          <p:nvPr/>
        </p:nvSpPr>
        <p:spPr>
          <a:xfrm>
            <a:off x="3489906" y="4682873"/>
            <a:ext cx="846334" cy="913130"/>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1219200">
              <a:defRPr b="1">
                <a:solidFill>
                  <a:srgbClr val="000000"/>
                </a:solidFill>
                <a:latin typeface="Calibri"/>
                <a:ea typeface="Calibri"/>
                <a:cs typeface="Calibri"/>
                <a:sym typeface="Calibri"/>
              </a:defRPr>
            </a:lvl1pPr>
          </a:lstStyle>
          <a:p>
            <a:pPr/>
            <a:r>
              <a:t>RGB cam</a:t>
            </a:r>
          </a:p>
        </p:txBody>
      </p:sp>
      <p:sp>
        <p:nvSpPr>
          <p:cNvPr id="503" name="Straight Arrow Connector 66"/>
          <p:cNvSpPr/>
          <p:nvPr/>
        </p:nvSpPr>
        <p:spPr>
          <a:xfrm>
            <a:off x="4151958" y="5518501"/>
            <a:ext cx="1160721" cy="569001"/>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504" name="Rectangle: Rounded Corners 147"/>
          <p:cNvSpPr/>
          <p:nvPr/>
        </p:nvSpPr>
        <p:spPr>
          <a:xfrm>
            <a:off x="17733292" y="7162945"/>
            <a:ext cx="3352802" cy="2561299"/>
          </a:xfrm>
          <a:prstGeom prst="roundRect">
            <a:avLst>
              <a:gd name="adj" fmla="val 9524"/>
            </a:avLst>
          </a:prstGeom>
          <a:solidFill>
            <a:srgbClr val="00204B"/>
          </a:solidFill>
          <a:ln w="25400">
            <a:solidFill>
              <a:srgbClr val="00204B"/>
            </a:solidFill>
          </a:ln>
          <a:effectLst>
            <a:outerShdw sx="100000" sy="100000" kx="0" ky="0" algn="b" rotWithShape="0" blurRad="76200" dist="0" dir="0">
              <a:srgbClr val="000000">
                <a:alpha val="40000"/>
              </a:srgbClr>
            </a:outerShdw>
          </a:effectLst>
        </p:spPr>
        <p:txBody>
          <a:bodyPr lIns="60959" tIns="60959" rIns="60959" bIns="60959" anchor="ctr"/>
          <a:lstStyle/>
          <a:p>
            <a:pPr defTabSz="1219200">
              <a:defRPr b="1">
                <a:solidFill>
                  <a:srgbClr val="FFFFFF"/>
                </a:solidFill>
                <a:latin typeface="Calibri"/>
                <a:ea typeface="Calibri"/>
                <a:cs typeface="Calibri"/>
                <a:sym typeface="Calibri"/>
              </a:defRPr>
            </a:pPr>
          </a:p>
        </p:txBody>
      </p:sp>
      <p:sp>
        <p:nvSpPr>
          <p:cNvPr id="505" name="TextBox 148"/>
          <p:cNvSpPr txBox="1"/>
          <p:nvPr/>
        </p:nvSpPr>
        <p:spPr>
          <a:xfrm>
            <a:off x="17794252" y="7230465"/>
            <a:ext cx="3332481" cy="475239"/>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1219200">
              <a:defRPr b="1" sz="2800">
                <a:solidFill>
                  <a:srgbClr val="FFC000"/>
                </a:solidFill>
                <a:latin typeface="Calibri"/>
                <a:ea typeface="Calibri"/>
                <a:cs typeface="Calibri"/>
                <a:sym typeface="Calibri"/>
              </a:defRPr>
            </a:lvl1pPr>
          </a:lstStyle>
          <a:p>
            <a:pPr/>
            <a:r>
              <a:t>NARS Reasoner</a:t>
            </a:r>
          </a:p>
        </p:txBody>
      </p:sp>
      <p:grpSp>
        <p:nvGrpSpPr>
          <p:cNvPr id="508" name="Group 149"/>
          <p:cNvGrpSpPr/>
          <p:nvPr/>
        </p:nvGrpSpPr>
        <p:grpSpPr>
          <a:xfrm>
            <a:off x="19619914" y="7793844"/>
            <a:ext cx="1248699" cy="1727201"/>
            <a:chOff x="0" y="0"/>
            <a:chExt cx="1248698" cy="1727200"/>
          </a:xfrm>
        </p:grpSpPr>
        <p:sp>
          <p:nvSpPr>
            <p:cNvPr id="506" name="Rectangle: Rounded Corners 150"/>
            <p:cNvSpPr/>
            <p:nvPr/>
          </p:nvSpPr>
          <p:spPr>
            <a:xfrm>
              <a:off x="0" y="0"/>
              <a:ext cx="1248698" cy="1727201"/>
            </a:xfrm>
            <a:prstGeom prst="roundRect">
              <a:avLst>
                <a:gd name="adj" fmla="val 0"/>
              </a:avLst>
            </a:prstGeom>
            <a:solidFill>
              <a:srgbClr val="B7DEE8">
                <a:alpha val="85000"/>
              </a:srgbClr>
            </a:solidFill>
            <a:ln w="12700" cap="flat">
              <a:noFill/>
              <a:miter lim="400000"/>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pic>
          <p:nvPicPr>
            <p:cNvPr id="507" name="Picture 152" descr="Picture 152"/>
            <p:cNvPicPr>
              <a:picLocks noChangeAspect="1"/>
            </p:cNvPicPr>
            <p:nvPr/>
          </p:nvPicPr>
          <p:blipFill>
            <a:blip r:embed="rId8">
              <a:extLst/>
            </a:blip>
            <a:stretch>
              <a:fillRect/>
            </a:stretch>
          </p:blipFill>
          <p:spPr>
            <a:xfrm rot="16200000">
              <a:off x="-114468" y="478595"/>
              <a:ext cx="1513680" cy="871000"/>
            </a:xfrm>
            <a:prstGeom prst="rect">
              <a:avLst/>
            </a:prstGeom>
            <a:ln w="12700" cap="flat">
              <a:noFill/>
              <a:miter lim="400000"/>
            </a:ln>
            <a:effectLst>
              <a:outerShdw sx="100000" sy="100000" kx="0" ky="0" algn="b" rotWithShape="0" blurRad="76200" dist="0" dir="0">
                <a:srgbClr val="000000">
                  <a:alpha val="40000"/>
                </a:srgbClr>
              </a:outerShdw>
            </a:effectLst>
          </p:spPr>
        </p:pic>
      </p:grpSp>
      <p:pic>
        <p:nvPicPr>
          <p:cNvPr id="509" name="Picture 4" descr="Picture 4"/>
          <p:cNvPicPr>
            <a:picLocks noChangeAspect="1"/>
          </p:cNvPicPr>
          <p:nvPr/>
        </p:nvPicPr>
        <p:blipFill>
          <a:blip r:embed="rId9">
            <a:extLst/>
          </a:blip>
          <a:stretch>
            <a:fillRect/>
          </a:stretch>
        </p:blipFill>
        <p:spPr>
          <a:xfrm>
            <a:off x="17907465" y="7793844"/>
            <a:ext cx="1727201" cy="1727201"/>
          </a:xfrm>
          <a:prstGeom prst="rect">
            <a:avLst/>
          </a:prstGeom>
          <a:ln w="12700">
            <a:miter lim="400000"/>
          </a:ln>
        </p:spPr>
      </p:pic>
      <p:grpSp>
        <p:nvGrpSpPr>
          <p:cNvPr id="512" name="Rectangle: Rounded Corners 155"/>
          <p:cNvGrpSpPr/>
          <p:nvPr/>
        </p:nvGrpSpPr>
        <p:grpSpPr>
          <a:xfrm>
            <a:off x="18083344" y="10644989"/>
            <a:ext cx="2652699" cy="1320801"/>
            <a:chOff x="0" y="0"/>
            <a:chExt cx="2652697" cy="1320800"/>
          </a:xfrm>
        </p:grpSpPr>
        <p:sp>
          <p:nvSpPr>
            <p:cNvPr id="510" name="Rounded Rectangle"/>
            <p:cNvSpPr/>
            <p:nvPr/>
          </p:nvSpPr>
          <p:spPr>
            <a:xfrm>
              <a:off x="0" y="0"/>
              <a:ext cx="2652698" cy="1320801"/>
            </a:xfrm>
            <a:prstGeom prst="roundRect">
              <a:avLst>
                <a:gd name="adj" fmla="val 16667"/>
              </a:avLst>
            </a:prstGeom>
            <a:solidFill>
              <a:srgbClr val="808080"/>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511" name="^goto"/>
            <p:cNvSpPr txBox="1"/>
            <p:nvPr/>
          </p:nvSpPr>
          <p:spPr>
            <a:xfrm>
              <a:off x="142369" y="426328"/>
              <a:ext cx="2367960" cy="468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lvl1pPr defTabSz="1219200">
                <a:defRPr b="1" sz="2600">
                  <a:solidFill>
                    <a:srgbClr val="FFFFFF"/>
                  </a:solidFill>
                  <a:latin typeface="Calibri"/>
                  <a:ea typeface="Calibri"/>
                  <a:cs typeface="Calibri"/>
                  <a:sym typeface="Calibri"/>
                </a:defRPr>
              </a:lvl1pPr>
            </a:lstStyle>
            <a:p>
              <a:pPr/>
              <a:r>
                <a:t>^goto</a:t>
              </a:r>
            </a:p>
          </p:txBody>
        </p:sp>
      </p:grpSp>
      <p:grpSp>
        <p:nvGrpSpPr>
          <p:cNvPr id="515" name="Rectangle: Rounded Corners 156"/>
          <p:cNvGrpSpPr/>
          <p:nvPr/>
        </p:nvGrpSpPr>
        <p:grpSpPr>
          <a:xfrm>
            <a:off x="21184981" y="10644989"/>
            <a:ext cx="2652698" cy="1320801"/>
            <a:chOff x="0" y="0"/>
            <a:chExt cx="2652697" cy="1320800"/>
          </a:xfrm>
        </p:grpSpPr>
        <p:sp>
          <p:nvSpPr>
            <p:cNvPr id="513" name="Rounded Rectangle"/>
            <p:cNvSpPr/>
            <p:nvPr/>
          </p:nvSpPr>
          <p:spPr>
            <a:xfrm>
              <a:off x="0" y="0"/>
              <a:ext cx="2652698" cy="1320801"/>
            </a:xfrm>
            <a:prstGeom prst="roundRect">
              <a:avLst>
                <a:gd name="adj" fmla="val 16667"/>
              </a:avLst>
            </a:prstGeom>
            <a:solidFill>
              <a:srgbClr val="808080"/>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514" name="^pick/^drop"/>
            <p:cNvSpPr txBox="1"/>
            <p:nvPr/>
          </p:nvSpPr>
          <p:spPr>
            <a:xfrm>
              <a:off x="142369" y="426328"/>
              <a:ext cx="2367960" cy="4681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lvl1pPr defTabSz="1219200">
                <a:defRPr b="1" sz="2600">
                  <a:solidFill>
                    <a:srgbClr val="FFFFFF"/>
                  </a:solidFill>
                  <a:latin typeface="Calibri"/>
                  <a:ea typeface="Calibri"/>
                  <a:cs typeface="Calibri"/>
                  <a:sym typeface="Calibri"/>
                </a:defRPr>
              </a:lvl1pPr>
            </a:lstStyle>
            <a:p>
              <a:pPr/>
              <a:r>
                <a:t>^pick/^drop</a:t>
              </a:r>
            </a:p>
          </p:txBody>
        </p:sp>
      </p:grpSp>
      <p:grpSp>
        <p:nvGrpSpPr>
          <p:cNvPr id="518" name="Rectangle: Rounded Corners 157"/>
          <p:cNvGrpSpPr/>
          <p:nvPr/>
        </p:nvGrpSpPr>
        <p:grpSpPr>
          <a:xfrm>
            <a:off x="14985371" y="10644989"/>
            <a:ext cx="2652699" cy="1320801"/>
            <a:chOff x="0" y="0"/>
            <a:chExt cx="2652697" cy="1320800"/>
          </a:xfrm>
        </p:grpSpPr>
        <p:sp>
          <p:nvSpPr>
            <p:cNvPr id="516" name="Rounded Rectangle"/>
            <p:cNvSpPr/>
            <p:nvPr/>
          </p:nvSpPr>
          <p:spPr>
            <a:xfrm>
              <a:off x="0" y="0"/>
              <a:ext cx="2652698" cy="1320801"/>
            </a:xfrm>
            <a:prstGeom prst="roundRect">
              <a:avLst>
                <a:gd name="adj" fmla="val 16667"/>
              </a:avLst>
            </a:prstGeom>
            <a:solidFill>
              <a:srgbClr val="808080"/>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517" name="^left/^right/…"/>
            <p:cNvSpPr txBox="1"/>
            <p:nvPr/>
          </p:nvSpPr>
          <p:spPr>
            <a:xfrm>
              <a:off x="142369" y="216778"/>
              <a:ext cx="2367960" cy="8872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ctr">
              <a:spAutoFit/>
            </a:bodyPr>
            <a:lstStyle/>
            <a:p>
              <a:pPr defTabSz="1219200">
                <a:defRPr b="1" sz="2600">
                  <a:solidFill>
                    <a:srgbClr val="FFFFFF"/>
                  </a:solidFill>
                  <a:latin typeface="Calibri"/>
                  <a:ea typeface="Calibri"/>
                  <a:cs typeface="Calibri"/>
                  <a:sym typeface="Calibri"/>
                </a:defRPr>
              </a:pPr>
              <a:r>
                <a:t>^left/^right/</a:t>
              </a:r>
            </a:p>
            <a:p>
              <a:pPr defTabSz="1219200">
                <a:defRPr b="1" sz="2600">
                  <a:solidFill>
                    <a:srgbClr val="FFFFFF"/>
                  </a:solidFill>
                  <a:latin typeface="Calibri"/>
                  <a:ea typeface="Calibri"/>
                  <a:cs typeface="Calibri"/>
                  <a:sym typeface="Calibri"/>
                </a:defRPr>
              </a:pPr>
              <a:r>
                <a:t>^forward</a:t>
              </a:r>
            </a:p>
          </p:txBody>
        </p:sp>
      </p:grpSp>
      <p:grpSp>
        <p:nvGrpSpPr>
          <p:cNvPr id="521" name="Rectangle: Rounded Corners 172"/>
          <p:cNvGrpSpPr/>
          <p:nvPr/>
        </p:nvGrpSpPr>
        <p:grpSpPr>
          <a:xfrm>
            <a:off x="15748069" y="2911765"/>
            <a:ext cx="2473737" cy="3554174"/>
            <a:chOff x="0" y="0"/>
            <a:chExt cx="2473736" cy="3554173"/>
          </a:xfrm>
        </p:grpSpPr>
        <p:sp>
          <p:nvSpPr>
            <p:cNvPr id="519" name="Rounded Rectangle"/>
            <p:cNvSpPr/>
            <p:nvPr/>
          </p:nvSpPr>
          <p:spPr>
            <a:xfrm>
              <a:off x="0" y="0"/>
              <a:ext cx="2473737" cy="3554174"/>
            </a:xfrm>
            <a:prstGeom prst="roundRect">
              <a:avLst>
                <a:gd name="adj" fmla="val 16667"/>
              </a:avLst>
            </a:prstGeom>
            <a:solidFill>
              <a:srgbClr val="1B4444">
                <a:alpha val="80000"/>
              </a:srgbClr>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t">
              <a:noAutofit/>
            </a:bodyPr>
            <a:lstStyle/>
            <a:p>
              <a:pPr defTabSz="1219200">
                <a:defRPr>
                  <a:solidFill>
                    <a:srgbClr val="FFFFFF"/>
                  </a:solidFill>
                  <a:latin typeface="Calibri"/>
                  <a:ea typeface="Calibri"/>
                  <a:cs typeface="Calibri"/>
                  <a:sym typeface="Calibri"/>
                </a:defRPr>
              </a:pPr>
            </a:p>
          </p:txBody>
        </p:sp>
        <p:sp>
          <p:nvSpPr>
            <p:cNvPr id="520" name="Distance…"/>
            <p:cNvSpPr txBox="1"/>
            <p:nvPr/>
          </p:nvSpPr>
          <p:spPr>
            <a:xfrm>
              <a:off x="198650" y="137690"/>
              <a:ext cx="2076436" cy="2212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FFC000"/>
                  </a:solidFill>
                  <a:latin typeface="Calibri"/>
                  <a:ea typeface="Calibri"/>
                  <a:cs typeface="Calibri"/>
                  <a:sym typeface="Calibri"/>
                </a:defRPr>
              </a:pPr>
              <a:r>
                <a:t>Distance</a:t>
              </a:r>
              <a:endParaRPr sz="2000"/>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sz="2000">
                  <a:solidFill>
                    <a:srgbClr val="FFC000"/>
                  </a:solidFill>
                  <a:latin typeface="Calibri"/>
                  <a:ea typeface="Calibri"/>
                  <a:cs typeface="Calibri"/>
                  <a:sym typeface="Calibri"/>
                </a:defRPr>
              </a:pPr>
              <a:r>
                <a:t>Infrared cam</a:t>
              </a:r>
            </a:p>
          </p:txBody>
        </p:sp>
      </p:grpSp>
      <p:grpSp>
        <p:nvGrpSpPr>
          <p:cNvPr id="524" name="Rectangle: Rounded Corners 173"/>
          <p:cNvGrpSpPr/>
          <p:nvPr/>
        </p:nvGrpSpPr>
        <p:grpSpPr>
          <a:xfrm>
            <a:off x="18752850" y="2913177"/>
            <a:ext cx="2473737" cy="3554174"/>
            <a:chOff x="0" y="0"/>
            <a:chExt cx="2473736" cy="3554173"/>
          </a:xfrm>
        </p:grpSpPr>
        <p:sp>
          <p:nvSpPr>
            <p:cNvPr id="522" name="Rounded Rectangle"/>
            <p:cNvSpPr/>
            <p:nvPr/>
          </p:nvSpPr>
          <p:spPr>
            <a:xfrm>
              <a:off x="0" y="0"/>
              <a:ext cx="2473737" cy="3554174"/>
            </a:xfrm>
            <a:prstGeom prst="roundRect">
              <a:avLst>
                <a:gd name="adj" fmla="val 16667"/>
              </a:avLst>
            </a:prstGeom>
            <a:solidFill>
              <a:srgbClr val="1B4444">
                <a:alpha val="80000"/>
              </a:srgbClr>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t">
              <a:noAutofit/>
            </a:bodyPr>
            <a:lstStyle/>
            <a:p>
              <a:pPr defTabSz="1219200">
                <a:defRPr>
                  <a:solidFill>
                    <a:srgbClr val="FFFFFF"/>
                  </a:solidFill>
                  <a:latin typeface="Calibri"/>
                  <a:ea typeface="Calibri"/>
                  <a:cs typeface="Calibri"/>
                  <a:sym typeface="Calibri"/>
                </a:defRPr>
              </a:pPr>
            </a:p>
          </p:txBody>
        </p:sp>
        <p:sp>
          <p:nvSpPr>
            <p:cNvPr id="523" name="Localization…"/>
            <p:cNvSpPr txBox="1"/>
            <p:nvPr/>
          </p:nvSpPr>
          <p:spPr>
            <a:xfrm>
              <a:off x="198650" y="137690"/>
              <a:ext cx="2076436" cy="2212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FFC000"/>
                  </a:solidFill>
                  <a:latin typeface="Calibri"/>
                  <a:ea typeface="Calibri"/>
                  <a:cs typeface="Calibri"/>
                  <a:sym typeface="Calibri"/>
                </a:defRPr>
              </a:pPr>
              <a:r>
                <a:t>Localization</a:t>
              </a:r>
              <a:endParaRPr>
                <a:solidFill>
                  <a:srgbClr val="FFFFFF"/>
                </a:solidFill>
              </a:endParaR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sz="2000">
                  <a:solidFill>
                    <a:srgbClr val="FFC000"/>
                  </a:solidFill>
                  <a:latin typeface="Calibri"/>
                  <a:ea typeface="Calibri"/>
                  <a:cs typeface="Calibri"/>
                  <a:sym typeface="Calibri"/>
                </a:defRPr>
              </a:pPr>
              <a:r>
                <a:t>LIDAR &amp; GPS</a:t>
              </a:r>
            </a:p>
          </p:txBody>
        </p:sp>
      </p:grpSp>
      <p:pic>
        <p:nvPicPr>
          <p:cNvPr id="525" name="Google Shape;198;p32" descr="Google Shape;198;p32"/>
          <p:cNvPicPr>
            <a:picLocks noChangeAspect="1"/>
          </p:cNvPicPr>
          <p:nvPr/>
        </p:nvPicPr>
        <p:blipFill>
          <a:blip r:embed="rId10">
            <a:extLst/>
          </a:blip>
          <a:stretch>
            <a:fillRect/>
          </a:stretch>
        </p:blipFill>
        <p:spPr>
          <a:xfrm>
            <a:off x="18961769" y="3542283"/>
            <a:ext cx="2047983" cy="1339168"/>
          </a:xfrm>
          <a:prstGeom prst="rect">
            <a:avLst/>
          </a:prstGeom>
          <a:ln w="12700">
            <a:solidFill>
              <a:srgbClr val="000000"/>
            </a:solidFill>
          </a:ln>
        </p:spPr>
      </p:pic>
      <p:pic>
        <p:nvPicPr>
          <p:cNvPr id="526" name="Google Shape;202;p32" descr="Google Shape;202;p32"/>
          <p:cNvPicPr>
            <a:picLocks noChangeAspect="1"/>
          </p:cNvPicPr>
          <p:nvPr/>
        </p:nvPicPr>
        <p:blipFill>
          <a:blip r:embed="rId11">
            <a:extLst/>
          </a:blip>
          <a:stretch>
            <a:fillRect/>
          </a:stretch>
        </p:blipFill>
        <p:spPr>
          <a:xfrm>
            <a:off x="19470206" y="5300671"/>
            <a:ext cx="1064801" cy="1039208"/>
          </a:xfrm>
          <a:prstGeom prst="rect">
            <a:avLst/>
          </a:prstGeom>
          <a:ln w="12700">
            <a:solidFill>
              <a:srgbClr val="000000"/>
            </a:solidFill>
          </a:ln>
        </p:spPr>
      </p:pic>
      <p:grpSp>
        <p:nvGrpSpPr>
          <p:cNvPr id="529" name="Rectangle: Rounded Corners 174"/>
          <p:cNvGrpSpPr/>
          <p:nvPr/>
        </p:nvGrpSpPr>
        <p:grpSpPr>
          <a:xfrm>
            <a:off x="21763651" y="2905786"/>
            <a:ext cx="2473737" cy="3554174"/>
            <a:chOff x="0" y="0"/>
            <a:chExt cx="2473736" cy="3554173"/>
          </a:xfrm>
        </p:grpSpPr>
        <p:sp>
          <p:nvSpPr>
            <p:cNvPr id="527" name="Rounded Rectangle"/>
            <p:cNvSpPr/>
            <p:nvPr/>
          </p:nvSpPr>
          <p:spPr>
            <a:xfrm>
              <a:off x="0" y="0"/>
              <a:ext cx="2473737" cy="3554174"/>
            </a:xfrm>
            <a:prstGeom prst="roundRect">
              <a:avLst>
                <a:gd name="adj" fmla="val 16667"/>
              </a:avLst>
            </a:prstGeom>
            <a:solidFill>
              <a:srgbClr val="1B4444">
                <a:alpha val="80000"/>
              </a:srgbClr>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t">
              <a:noAutofit/>
            </a:bodyPr>
            <a:lstStyle/>
            <a:p>
              <a:pPr defTabSz="1219200">
                <a:defRPr>
                  <a:solidFill>
                    <a:srgbClr val="FFFFFF"/>
                  </a:solidFill>
                  <a:latin typeface="Calibri"/>
                  <a:ea typeface="Calibri"/>
                  <a:cs typeface="Calibri"/>
                  <a:sym typeface="Calibri"/>
                </a:defRPr>
              </a:pPr>
            </a:p>
          </p:txBody>
        </p:sp>
        <p:sp>
          <p:nvSpPr>
            <p:cNvPr id="528" name="Touch…"/>
            <p:cNvSpPr txBox="1"/>
            <p:nvPr/>
          </p:nvSpPr>
          <p:spPr>
            <a:xfrm>
              <a:off x="198650" y="137690"/>
              <a:ext cx="2076436" cy="2212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FFC000"/>
                  </a:solidFill>
                  <a:latin typeface="Calibri"/>
                  <a:ea typeface="Calibri"/>
                  <a:cs typeface="Calibri"/>
                  <a:sym typeface="Calibri"/>
                </a:defRPr>
              </a:pPr>
              <a:r>
                <a:t>Touch</a:t>
              </a:r>
              <a:endParaRPr>
                <a:solidFill>
                  <a:srgbClr val="FFFFFF"/>
                </a:solidFill>
              </a:endParaR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sz="2000">
                  <a:solidFill>
                    <a:srgbClr val="FFC000"/>
                  </a:solidFill>
                  <a:latin typeface="Calibri"/>
                  <a:ea typeface="Calibri"/>
                  <a:cs typeface="Calibri"/>
                  <a:sym typeface="Calibri"/>
                </a:defRPr>
              </a:pPr>
              <a:r>
                <a:t>Servo</a:t>
              </a:r>
            </a:p>
          </p:txBody>
        </p:sp>
      </p:grpSp>
      <p:pic>
        <p:nvPicPr>
          <p:cNvPr id="530" name="Google Shape;203;p32" descr="Google Shape;203;p32"/>
          <p:cNvPicPr>
            <a:picLocks noChangeAspect="1"/>
          </p:cNvPicPr>
          <p:nvPr/>
        </p:nvPicPr>
        <p:blipFill>
          <a:blip r:embed="rId12">
            <a:extLst/>
          </a:blip>
          <a:stretch>
            <a:fillRect/>
          </a:stretch>
        </p:blipFill>
        <p:spPr>
          <a:xfrm>
            <a:off x="22474421" y="5278263"/>
            <a:ext cx="1074243" cy="1033087"/>
          </a:xfrm>
          <a:prstGeom prst="rect">
            <a:avLst/>
          </a:prstGeom>
          <a:ln w="12700">
            <a:miter lim="400000"/>
          </a:ln>
        </p:spPr>
      </p:pic>
      <p:pic>
        <p:nvPicPr>
          <p:cNvPr id="531" name="Google Shape;200;p32" descr="Google Shape;200;p32"/>
          <p:cNvPicPr>
            <a:picLocks noChangeAspect="1"/>
          </p:cNvPicPr>
          <p:nvPr/>
        </p:nvPicPr>
        <p:blipFill>
          <a:blip r:embed="rId13">
            <a:extLst/>
          </a:blip>
          <a:stretch>
            <a:fillRect/>
          </a:stretch>
        </p:blipFill>
        <p:spPr>
          <a:xfrm>
            <a:off x="22060968" y="3478545"/>
            <a:ext cx="1942752" cy="1402906"/>
          </a:xfrm>
          <a:prstGeom prst="rect">
            <a:avLst/>
          </a:prstGeom>
          <a:ln w="12700">
            <a:miter lim="400000"/>
          </a:ln>
        </p:spPr>
      </p:pic>
      <p:sp>
        <p:nvSpPr>
          <p:cNvPr id="532" name="Google Shape;170;p32"/>
          <p:cNvSpPr txBox="1"/>
          <p:nvPr/>
        </p:nvSpPr>
        <p:spPr>
          <a:xfrm>
            <a:off x="10495266" y="6405879"/>
            <a:ext cx="912578" cy="544831"/>
          </a:xfrm>
          <a:prstGeom prst="rect">
            <a:avLst/>
          </a:prstGeom>
          <a:ln w="12700">
            <a:miter lim="400000"/>
          </a:ln>
          <a:extLst>
            <a:ext uri="{C572A759-6A51-4108-AA02-DFA0A04FC94B}">
              <ma14:wrappingTextBoxFlag xmlns:ma14="http://schemas.microsoft.com/office/mac/drawingml/2011/main" val="1"/>
            </a:ext>
          </a:extLst>
        </p:spPr>
        <p:txBody>
          <a:bodyPr lIns="121899" tIns="121899" rIns="121899" bIns="121899">
            <a:spAutoFit/>
          </a:bodyPr>
          <a:lstStyle>
            <a:lvl1pPr algn="l" defTabSz="1219200">
              <a:defRPr b="1">
                <a:solidFill>
                  <a:srgbClr val="000000"/>
                </a:solidFill>
                <a:latin typeface="Calibri"/>
                <a:ea typeface="Calibri"/>
                <a:cs typeface="Calibri"/>
                <a:sym typeface="Calibri"/>
              </a:defRPr>
            </a:lvl1pPr>
          </a:lstStyle>
          <a:p>
            <a:pPr/>
            <a:r>
              <a:t>GPS</a:t>
            </a:r>
          </a:p>
        </p:txBody>
      </p:sp>
      <p:sp>
        <p:nvSpPr>
          <p:cNvPr id="533" name="Straight Arrow Connector 194"/>
          <p:cNvSpPr/>
          <p:nvPr/>
        </p:nvSpPr>
        <p:spPr>
          <a:xfrm flipH="1">
            <a:off x="9675973" y="6713637"/>
            <a:ext cx="819294" cy="317010"/>
          </a:xfrm>
          <a:prstGeom prst="line">
            <a:avLst/>
          </a:prstGeom>
          <a:ln w="50800">
            <a:solidFill>
              <a:srgbClr val="124E19"/>
            </a:solidFill>
            <a:tailEnd type="triangle"/>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536" name="Rectangle: Rounded Corners 197"/>
          <p:cNvGrpSpPr/>
          <p:nvPr/>
        </p:nvGrpSpPr>
        <p:grpSpPr>
          <a:xfrm>
            <a:off x="12750427" y="2915599"/>
            <a:ext cx="2473738" cy="3554175"/>
            <a:chOff x="0" y="0"/>
            <a:chExt cx="2473736" cy="3554173"/>
          </a:xfrm>
        </p:grpSpPr>
        <p:sp>
          <p:nvSpPr>
            <p:cNvPr id="534" name="Rounded Rectangle"/>
            <p:cNvSpPr/>
            <p:nvPr/>
          </p:nvSpPr>
          <p:spPr>
            <a:xfrm>
              <a:off x="0" y="0"/>
              <a:ext cx="2473737" cy="3554174"/>
            </a:xfrm>
            <a:prstGeom prst="roundRect">
              <a:avLst>
                <a:gd name="adj" fmla="val 16667"/>
              </a:avLst>
            </a:prstGeom>
            <a:solidFill>
              <a:srgbClr val="1B4444">
                <a:alpha val="80000"/>
              </a:srgbClr>
            </a:solidFill>
            <a:ln w="25400" cap="flat">
              <a:solidFill>
                <a:srgbClr val="A6A6A6"/>
              </a:solidFill>
              <a:prstDash val="solid"/>
              <a:round/>
            </a:ln>
            <a:effectLst>
              <a:outerShdw sx="100000" sy="100000" kx="0" ky="0" algn="b" rotWithShape="0" blurRad="76200" dist="0" dir="0">
                <a:srgbClr val="000000">
                  <a:alpha val="40000"/>
                </a:srgbClr>
              </a:outerShdw>
            </a:effectLst>
          </p:spPr>
          <p:txBody>
            <a:bodyPr wrap="square" lIns="60959" tIns="60959" rIns="60959" bIns="60959" numCol="1" anchor="t">
              <a:noAutofit/>
            </a:bodyPr>
            <a:lstStyle/>
            <a:p>
              <a:pPr defTabSz="1219200">
                <a:defRPr>
                  <a:solidFill>
                    <a:srgbClr val="FFFFFF"/>
                  </a:solidFill>
                  <a:latin typeface="Calibri"/>
                  <a:ea typeface="Calibri"/>
                  <a:cs typeface="Calibri"/>
                  <a:sym typeface="Calibri"/>
                </a:defRPr>
              </a:pPr>
            </a:p>
          </p:txBody>
        </p:sp>
        <p:sp>
          <p:nvSpPr>
            <p:cNvPr id="535" name="Vision (YOLO v4)…"/>
            <p:cNvSpPr txBox="1"/>
            <p:nvPr/>
          </p:nvSpPr>
          <p:spPr>
            <a:xfrm>
              <a:off x="198650" y="137690"/>
              <a:ext cx="2076436" cy="22121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FFC000"/>
                  </a:solidFill>
                  <a:latin typeface="Calibri"/>
                  <a:ea typeface="Calibri"/>
                  <a:cs typeface="Calibri"/>
                  <a:sym typeface="Calibri"/>
                </a:defRPr>
              </a:pPr>
              <a:r>
                <a:t>Vision </a:t>
              </a:r>
              <a:r>
                <a:rPr sz="2000"/>
                <a:t>(YOLO v4)</a:t>
              </a:r>
              <a:endParaRPr>
                <a:solidFill>
                  <a:srgbClr val="FFFFFF"/>
                </a:solidFill>
              </a:endParaR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a:solidFill>
                    <a:srgbClr val="FFC000"/>
                  </a:solidFill>
                  <a:latin typeface="Calibri"/>
                  <a:ea typeface="Calibri"/>
                  <a:cs typeface="Calibri"/>
                  <a:sym typeface="Calibri"/>
                </a:defRPr>
              </a:pPr>
            </a:p>
            <a:p>
              <a:pPr defTabSz="1219200">
                <a:defRPr b="1" sz="2000">
                  <a:solidFill>
                    <a:srgbClr val="FFC000"/>
                  </a:solidFill>
                  <a:latin typeface="Calibri"/>
                  <a:ea typeface="Calibri"/>
                  <a:cs typeface="Calibri"/>
                  <a:sym typeface="Calibri"/>
                </a:defRPr>
              </a:pPr>
              <a:r>
                <a:t>RGB cam</a:t>
              </a:r>
            </a:p>
          </p:txBody>
        </p:sp>
      </p:grpSp>
      <p:pic>
        <p:nvPicPr>
          <p:cNvPr id="537" name="Google Shape;201;p32" descr="Google Shape;201;p32"/>
          <p:cNvPicPr>
            <a:picLocks noChangeAspect="1"/>
          </p:cNvPicPr>
          <p:nvPr/>
        </p:nvPicPr>
        <p:blipFill>
          <a:blip r:embed="rId14">
            <a:extLst/>
          </a:blip>
          <a:stretch>
            <a:fillRect/>
          </a:stretch>
        </p:blipFill>
        <p:spPr>
          <a:xfrm>
            <a:off x="13310827" y="5295154"/>
            <a:ext cx="1352936" cy="1016452"/>
          </a:xfrm>
          <a:prstGeom prst="rect">
            <a:avLst/>
          </a:prstGeom>
          <a:ln w="12700">
            <a:solidFill>
              <a:srgbClr val="000000"/>
            </a:solidFill>
          </a:ln>
        </p:spPr>
      </p:pic>
      <p:pic>
        <p:nvPicPr>
          <p:cNvPr id="538" name="Google Shape;199;p32" descr="Google Shape;199;p32"/>
          <p:cNvPicPr>
            <a:picLocks noChangeAspect="1"/>
          </p:cNvPicPr>
          <p:nvPr/>
        </p:nvPicPr>
        <p:blipFill>
          <a:blip r:embed="rId15">
            <a:extLst/>
          </a:blip>
          <a:stretch>
            <a:fillRect/>
          </a:stretch>
        </p:blipFill>
        <p:spPr>
          <a:xfrm>
            <a:off x="12991310" y="3530318"/>
            <a:ext cx="1996972" cy="1279697"/>
          </a:xfrm>
          <a:prstGeom prst="rect">
            <a:avLst/>
          </a:prstGeom>
          <a:ln w="12700">
            <a:solidFill>
              <a:srgbClr val="000000"/>
            </a:solidFill>
          </a:ln>
        </p:spPr>
      </p:pic>
      <p:pic>
        <p:nvPicPr>
          <p:cNvPr id="539" name="Google Shape;201;p32" descr="Google Shape;201;p32"/>
          <p:cNvPicPr>
            <a:picLocks noChangeAspect="1"/>
          </p:cNvPicPr>
          <p:nvPr/>
        </p:nvPicPr>
        <p:blipFill>
          <a:blip r:embed="rId14">
            <a:extLst/>
          </a:blip>
          <a:stretch>
            <a:fillRect/>
          </a:stretch>
        </p:blipFill>
        <p:spPr>
          <a:xfrm>
            <a:off x="16328129" y="5278263"/>
            <a:ext cx="1352935" cy="1016452"/>
          </a:xfrm>
          <a:prstGeom prst="rect">
            <a:avLst/>
          </a:prstGeom>
          <a:ln w="12700">
            <a:solidFill>
              <a:srgbClr val="000000"/>
            </a:solidFill>
          </a:ln>
        </p:spPr>
      </p:pic>
      <p:pic>
        <p:nvPicPr>
          <p:cNvPr id="540" name="Picture 1068" descr="Picture 1068"/>
          <p:cNvPicPr>
            <a:picLocks noChangeAspect="1"/>
          </p:cNvPicPr>
          <p:nvPr/>
        </p:nvPicPr>
        <p:blipFill>
          <a:blip r:embed="rId16">
            <a:extLst/>
          </a:blip>
          <a:stretch>
            <a:fillRect/>
          </a:stretch>
        </p:blipFill>
        <p:spPr>
          <a:xfrm>
            <a:off x="16009233" y="3527225"/>
            <a:ext cx="1990727" cy="1329411"/>
          </a:xfrm>
          <a:prstGeom prst="rect">
            <a:avLst/>
          </a:prstGeom>
          <a:ln w="12700">
            <a:miter lim="400000"/>
          </a:ln>
        </p:spPr>
      </p:pic>
      <p:pic>
        <p:nvPicPr>
          <p:cNvPr id="541" name="Image" descr="Image"/>
          <p:cNvPicPr>
            <a:picLocks noChangeAspect="1"/>
          </p:cNvPicPr>
          <p:nvPr/>
        </p:nvPicPr>
        <p:blipFill>
          <a:blip r:embed="rId17">
            <a:extLst/>
          </a:blip>
          <a:stretch>
            <a:fillRect/>
          </a:stretch>
        </p:blipFill>
        <p:spPr>
          <a:xfrm>
            <a:off x="15731115" y="9705160"/>
            <a:ext cx="7357157" cy="94931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544"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545"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CAPABILITIES</a:t>
            </a:r>
          </a:p>
        </p:txBody>
      </p:sp>
      <p:grpSp>
        <p:nvGrpSpPr>
          <p:cNvPr id="554" name="Group 8"/>
          <p:cNvGrpSpPr/>
          <p:nvPr/>
        </p:nvGrpSpPr>
        <p:grpSpPr>
          <a:xfrm>
            <a:off x="18823886" y="13060850"/>
            <a:ext cx="3909260" cy="275406"/>
            <a:chOff x="0" y="0"/>
            <a:chExt cx="3909258" cy="275405"/>
          </a:xfrm>
        </p:grpSpPr>
        <p:pic>
          <p:nvPicPr>
            <p:cNvPr id="546"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547"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548"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549"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550"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551"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552"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553"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555" name="Picture 4" descr="Picture 4"/>
          <p:cNvPicPr>
            <a:picLocks noChangeAspect="1"/>
          </p:cNvPicPr>
          <p:nvPr/>
        </p:nvPicPr>
        <p:blipFill>
          <a:blip r:embed="rId4">
            <a:extLst/>
          </a:blip>
          <a:stretch>
            <a:fillRect/>
          </a:stretch>
        </p:blipFill>
        <p:spPr>
          <a:xfrm>
            <a:off x="23164800" y="12681107"/>
            <a:ext cx="1034894" cy="1034894"/>
          </a:xfrm>
          <a:prstGeom prst="rect">
            <a:avLst/>
          </a:prstGeom>
          <a:ln w="12700">
            <a:miter lim="400000"/>
          </a:ln>
        </p:spPr>
      </p:pic>
      <p:pic>
        <p:nvPicPr>
          <p:cNvPr id="556" name="Рисунок 31" descr="Рисунок 31"/>
          <p:cNvPicPr>
            <a:picLocks noChangeAspect="1"/>
          </p:cNvPicPr>
          <p:nvPr/>
        </p:nvPicPr>
        <p:blipFill>
          <a:blip r:embed="rId5">
            <a:extLst/>
          </a:blip>
          <a:srcRect l="56260" t="4832" r="32426" b="5461"/>
          <a:stretch>
            <a:fillRect/>
          </a:stretch>
        </p:blipFill>
        <p:spPr>
          <a:xfrm>
            <a:off x="355105" y="-2"/>
            <a:ext cx="1912044" cy="13716002"/>
          </a:xfrm>
          <a:prstGeom prst="rect">
            <a:avLst/>
          </a:prstGeom>
          <a:ln w="12700">
            <a:miter lim="400000"/>
          </a:ln>
        </p:spPr>
      </p:pic>
      <p:pic>
        <p:nvPicPr>
          <p:cNvPr id="557" name="Рисунок 28" descr="Рисунок 28"/>
          <p:cNvPicPr>
            <a:picLocks noChangeAspect="1"/>
          </p:cNvPicPr>
          <p:nvPr/>
        </p:nvPicPr>
        <p:blipFill>
          <a:blip r:embed="rId6">
            <a:extLst/>
          </a:blip>
          <a:srcRect l="48740" t="0" r="0" b="0"/>
          <a:stretch>
            <a:fillRect/>
          </a:stretch>
        </p:blipFill>
        <p:spPr>
          <a:xfrm>
            <a:off x="20912750" y="8150969"/>
            <a:ext cx="3466112" cy="3803510"/>
          </a:xfrm>
          <a:prstGeom prst="rect">
            <a:avLst/>
          </a:prstGeom>
          <a:ln w="12700">
            <a:miter lim="400000"/>
          </a:ln>
        </p:spPr>
      </p:pic>
      <p:pic>
        <p:nvPicPr>
          <p:cNvPr id="558" name="Picture 3" descr="Picture 3"/>
          <p:cNvPicPr>
            <a:picLocks noChangeAspect="1"/>
          </p:cNvPicPr>
          <p:nvPr/>
        </p:nvPicPr>
        <p:blipFill>
          <a:blip r:embed="rId7">
            <a:extLst/>
          </a:blip>
          <a:stretch>
            <a:fillRect/>
          </a:stretch>
        </p:blipFill>
        <p:spPr>
          <a:xfrm>
            <a:off x="10099602" y="2339997"/>
            <a:ext cx="14284399" cy="60959"/>
          </a:xfrm>
          <a:prstGeom prst="rect">
            <a:avLst/>
          </a:prstGeom>
          <a:ln w="12700">
            <a:miter lim="400000"/>
          </a:ln>
        </p:spPr>
      </p:pic>
      <p:sp>
        <p:nvSpPr>
          <p:cNvPr id="559" name="TextBox 7"/>
          <p:cNvSpPr txBox="1"/>
          <p:nvPr/>
        </p:nvSpPr>
        <p:spPr>
          <a:xfrm>
            <a:off x="3061501" y="2991303"/>
            <a:ext cx="18364148" cy="9144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Builds a map of environment using Lidar scans via SLAM</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Detects objects in camera input via ConvNet (YOLOv4)</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Remembers already observed objects and their location (NARS)</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Moves to the location avoiding obstacles (ROS navigation stack)</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Visual &amp; servo feedback for grasping (Multi-modal feedback control)</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Ability to manage mission progress: invoking high-level decisions, adapting to failures by combining existing and newly learned knowledge.</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u="sng">
                <a:solidFill>
                  <a:srgbClr val="124E19"/>
                </a:solidFill>
                <a:latin typeface="Open Sans"/>
                <a:ea typeface="Open Sans"/>
                <a:cs typeface="Open Sans"/>
                <a:sym typeface="Open Sans"/>
              </a:defRPr>
            </a:pPr>
            <a:r>
              <a:t>All of the above:</a:t>
            </a:r>
            <a:r>
              <a:rPr u="none"/>
              <a:t> Finds and collects objects with user-specified properties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icture 5" descr="Picture 5"/>
          <p:cNvPicPr>
            <a:picLocks noChangeAspect="1"/>
          </p:cNvPicPr>
          <p:nvPr/>
        </p:nvPicPr>
        <p:blipFill>
          <a:blip r:embed="rId2">
            <a:extLst/>
          </a:blip>
          <a:stretch>
            <a:fillRect/>
          </a:stretch>
        </p:blipFill>
        <p:spPr>
          <a:xfrm rot="10800000">
            <a:off x="-15634" y="-1"/>
            <a:ext cx="24399632" cy="4419601"/>
          </a:xfrm>
          <a:prstGeom prst="rect">
            <a:avLst/>
          </a:prstGeom>
          <a:ln w="12700">
            <a:miter lim="400000"/>
          </a:ln>
        </p:spPr>
      </p:pic>
      <p:sp>
        <p:nvSpPr>
          <p:cNvPr id="170" name="TextBox 8"/>
          <p:cNvSpPr txBox="1"/>
          <p:nvPr/>
        </p:nvSpPr>
        <p:spPr>
          <a:xfrm>
            <a:off x="1223056" y="2793999"/>
            <a:ext cx="10961126" cy="10716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8400">
                <a:solidFill>
                  <a:srgbClr val="FFDE59"/>
                </a:solidFill>
                <a:latin typeface="Open Sans Bold Bold"/>
                <a:ea typeface="Open Sans Bold Bold"/>
                <a:cs typeface="Open Sans Bold Bold"/>
                <a:sym typeface="Open Sans Bold Bold"/>
              </a:defRPr>
            </a:lvl1pPr>
          </a:lstStyle>
          <a:p>
            <a:pPr/>
            <a:r>
              <a:t>OF CONTENT</a:t>
            </a:r>
          </a:p>
        </p:txBody>
      </p:sp>
      <p:sp>
        <p:nvSpPr>
          <p:cNvPr id="171" name="TextBox 8"/>
          <p:cNvSpPr txBox="1"/>
          <p:nvPr/>
        </p:nvSpPr>
        <p:spPr>
          <a:xfrm>
            <a:off x="1199610" y="1675045"/>
            <a:ext cx="10961125" cy="10716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8400">
                <a:solidFill>
                  <a:srgbClr val="FFFFFF"/>
                </a:solidFill>
                <a:latin typeface="Open Sans"/>
                <a:ea typeface="Open Sans"/>
                <a:cs typeface="Open Sans"/>
                <a:sym typeface="Open Sans"/>
              </a:defRPr>
            </a:lvl1pPr>
          </a:lstStyle>
          <a:p>
            <a:pPr/>
            <a:r>
              <a:t>THE TABLE</a:t>
            </a:r>
          </a:p>
        </p:txBody>
      </p:sp>
      <p:sp>
        <p:nvSpPr>
          <p:cNvPr id="172" name="TextBox 12"/>
          <p:cNvSpPr txBox="1"/>
          <p:nvPr/>
        </p:nvSpPr>
        <p:spPr>
          <a:xfrm>
            <a:off x="1199610" y="5096855"/>
            <a:ext cx="15564390" cy="5405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1.  Intelligence, Reasoning and Learning</a:t>
            </a:r>
          </a:p>
        </p:txBody>
      </p:sp>
      <p:sp>
        <p:nvSpPr>
          <p:cNvPr id="173" name="AutoShape 9"/>
          <p:cNvSpPr/>
          <p:nvPr/>
        </p:nvSpPr>
        <p:spPr>
          <a:xfrm>
            <a:off x="1199609" y="5638798"/>
            <a:ext cx="9673765"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174" name="Picture 6" descr="Picture 6"/>
          <p:cNvPicPr>
            <a:picLocks noChangeAspect="1"/>
          </p:cNvPicPr>
          <p:nvPr/>
        </p:nvPicPr>
        <p:blipFill>
          <a:blip r:embed="rId3">
            <a:extLst/>
          </a:blip>
          <a:srcRect l="1219" t="0" r="1220" b="0"/>
          <a:stretch>
            <a:fillRect/>
          </a:stretch>
        </p:blipFill>
        <p:spPr>
          <a:xfrm>
            <a:off x="14402970" y="3285863"/>
            <a:ext cx="1950721" cy="1950721"/>
          </a:xfrm>
          <a:prstGeom prst="rect">
            <a:avLst/>
          </a:prstGeom>
          <a:ln w="12700">
            <a:miter lim="400000"/>
          </a:ln>
        </p:spPr>
      </p:pic>
      <p:pic>
        <p:nvPicPr>
          <p:cNvPr id="175" name="Picture 6" descr="Picture 6"/>
          <p:cNvPicPr>
            <a:picLocks noChangeAspect="1"/>
          </p:cNvPicPr>
          <p:nvPr/>
        </p:nvPicPr>
        <p:blipFill>
          <a:blip r:embed="rId3">
            <a:extLst/>
          </a:blip>
          <a:srcRect l="1219" t="0" r="1220" b="0"/>
          <a:stretch>
            <a:fillRect/>
          </a:stretch>
        </p:blipFill>
        <p:spPr>
          <a:xfrm>
            <a:off x="17475200" y="3285863"/>
            <a:ext cx="1950721" cy="1950721"/>
          </a:xfrm>
          <a:prstGeom prst="rect">
            <a:avLst/>
          </a:prstGeom>
          <a:ln w="12700">
            <a:miter lim="400000"/>
          </a:ln>
        </p:spPr>
      </p:pic>
      <p:grpSp>
        <p:nvGrpSpPr>
          <p:cNvPr id="184" name="Группа 19"/>
          <p:cNvGrpSpPr/>
          <p:nvPr/>
        </p:nvGrpSpPr>
        <p:grpSpPr>
          <a:xfrm>
            <a:off x="8604863" y="2878041"/>
            <a:ext cx="3022906" cy="598727"/>
            <a:chOff x="0" y="0"/>
            <a:chExt cx="3022905" cy="598725"/>
          </a:xfrm>
        </p:grpSpPr>
        <p:pic>
          <p:nvPicPr>
            <p:cNvPr id="176" name="Picture 7" descr="Picture 7"/>
            <p:cNvPicPr>
              <a:picLocks noChangeAspect="1"/>
            </p:cNvPicPr>
            <p:nvPr/>
          </p:nvPicPr>
          <p:blipFill>
            <a:blip r:embed="rId4">
              <a:extLst/>
            </a:blip>
            <a:stretch>
              <a:fillRect/>
            </a:stretch>
          </p:blipFill>
          <p:spPr>
            <a:xfrm rot="5400000">
              <a:off x="2534944" y="110764"/>
              <a:ext cx="598726" cy="377198"/>
            </a:xfrm>
            <a:prstGeom prst="rect">
              <a:avLst/>
            </a:prstGeom>
            <a:ln w="12700" cap="flat">
              <a:noFill/>
              <a:miter lim="400000"/>
            </a:ln>
            <a:effectLst/>
          </p:spPr>
        </p:pic>
        <p:pic>
          <p:nvPicPr>
            <p:cNvPr id="177" name="Picture 8" descr="Picture 8"/>
            <p:cNvPicPr>
              <a:picLocks noChangeAspect="1"/>
            </p:cNvPicPr>
            <p:nvPr/>
          </p:nvPicPr>
          <p:blipFill>
            <a:blip r:embed="rId4">
              <a:extLst/>
            </a:blip>
            <a:stretch>
              <a:fillRect/>
            </a:stretch>
          </p:blipFill>
          <p:spPr>
            <a:xfrm rot="5400000">
              <a:off x="-110765" y="110764"/>
              <a:ext cx="598727" cy="377198"/>
            </a:xfrm>
            <a:prstGeom prst="rect">
              <a:avLst/>
            </a:prstGeom>
            <a:ln w="12700" cap="flat">
              <a:noFill/>
              <a:miter lim="400000"/>
            </a:ln>
            <a:effectLst/>
          </p:spPr>
        </p:pic>
        <p:pic>
          <p:nvPicPr>
            <p:cNvPr id="178" name="Picture 9" descr="Picture 9"/>
            <p:cNvPicPr>
              <a:picLocks noChangeAspect="1"/>
            </p:cNvPicPr>
            <p:nvPr/>
          </p:nvPicPr>
          <p:blipFill>
            <a:blip r:embed="rId4">
              <a:extLst/>
            </a:blip>
            <a:stretch>
              <a:fillRect/>
            </a:stretch>
          </p:blipFill>
          <p:spPr>
            <a:xfrm rot="5400000">
              <a:off x="266431" y="110764"/>
              <a:ext cx="598727" cy="377198"/>
            </a:xfrm>
            <a:prstGeom prst="rect">
              <a:avLst/>
            </a:prstGeom>
            <a:ln w="12700" cap="flat">
              <a:noFill/>
              <a:miter lim="400000"/>
            </a:ln>
            <a:effectLst/>
          </p:spPr>
        </p:pic>
        <p:pic>
          <p:nvPicPr>
            <p:cNvPr id="179" name="Picture 10" descr="Picture 10"/>
            <p:cNvPicPr>
              <a:picLocks noChangeAspect="1"/>
            </p:cNvPicPr>
            <p:nvPr/>
          </p:nvPicPr>
          <p:blipFill>
            <a:blip r:embed="rId4">
              <a:extLst/>
            </a:blip>
            <a:stretch>
              <a:fillRect/>
            </a:stretch>
          </p:blipFill>
          <p:spPr>
            <a:xfrm rot="5400000">
              <a:off x="643629" y="110764"/>
              <a:ext cx="598726" cy="377198"/>
            </a:xfrm>
            <a:prstGeom prst="rect">
              <a:avLst/>
            </a:prstGeom>
            <a:ln w="12700" cap="flat">
              <a:noFill/>
              <a:miter lim="400000"/>
            </a:ln>
            <a:effectLst/>
          </p:spPr>
        </p:pic>
        <p:pic>
          <p:nvPicPr>
            <p:cNvPr id="180" name="Picture 11" descr="Picture 11"/>
            <p:cNvPicPr>
              <a:picLocks noChangeAspect="1"/>
            </p:cNvPicPr>
            <p:nvPr/>
          </p:nvPicPr>
          <p:blipFill>
            <a:blip r:embed="rId4">
              <a:extLst/>
            </a:blip>
            <a:stretch>
              <a:fillRect/>
            </a:stretch>
          </p:blipFill>
          <p:spPr>
            <a:xfrm rot="5400000">
              <a:off x="1020826" y="110764"/>
              <a:ext cx="598727" cy="377198"/>
            </a:xfrm>
            <a:prstGeom prst="rect">
              <a:avLst/>
            </a:prstGeom>
            <a:ln w="12700" cap="flat">
              <a:noFill/>
              <a:miter lim="400000"/>
            </a:ln>
            <a:effectLst/>
          </p:spPr>
        </p:pic>
        <p:pic>
          <p:nvPicPr>
            <p:cNvPr id="181" name="Picture 12" descr="Picture 12"/>
            <p:cNvPicPr>
              <a:picLocks noChangeAspect="1"/>
            </p:cNvPicPr>
            <p:nvPr/>
          </p:nvPicPr>
          <p:blipFill>
            <a:blip r:embed="rId4">
              <a:extLst/>
            </a:blip>
            <a:stretch>
              <a:fillRect/>
            </a:stretch>
          </p:blipFill>
          <p:spPr>
            <a:xfrm rot="5400000">
              <a:off x="1403353" y="110764"/>
              <a:ext cx="598726" cy="377198"/>
            </a:xfrm>
            <a:prstGeom prst="rect">
              <a:avLst/>
            </a:prstGeom>
            <a:ln w="12700" cap="flat">
              <a:noFill/>
              <a:miter lim="400000"/>
            </a:ln>
            <a:effectLst/>
          </p:spPr>
        </p:pic>
        <p:pic>
          <p:nvPicPr>
            <p:cNvPr id="182" name="Picture 13" descr="Picture 13"/>
            <p:cNvPicPr>
              <a:picLocks noChangeAspect="1"/>
            </p:cNvPicPr>
            <p:nvPr/>
          </p:nvPicPr>
          <p:blipFill>
            <a:blip r:embed="rId4">
              <a:extLst/>
            </a:blip>
            <a:stretch>
              <a:fillRect/>
            </a:stretch>
          </p:blipFill>
          <p:spPr>
            <a:xfrm rot="5400000">
              <a:off x="1780549" y="110764"/>
              <a:ext cx="598726" cy="377198"/>
            </a:xfrm>
            <a:prstGeom prst="rect">
              <a:avLst/>
            </a:prstGeom>
            <a:ln w="12700" cap="flat">
              <a:noFill/>
              <a:miter lim="400000"/>
            </a:ln>
            <a:effectLst/>
          </p:spPr>
        </p:pic>
        <p:pic>
          <p:nvPicPr>
            <p:cNvPr id="183" name="Picture 14" descr="Picture 14"/>
            <p:cNvPicPr>
              <a:picLocks noChangeAspect="1"/>
            </p:cNvPicPr>
            <p:nvPr/>
          </p:nvPicPr>
          <p:blipFill>
            <a:blip r:embed="rId4">
              <a:extLst/>
            </a:blip>
            <a:stretch>
              <a:fillRect/>
            </a:stretch>
          </p:blipFill>
          <p:spPr>
            <a:xfrm rot="5400000">
              <a:off x="2157746" y="110764"/>
              <a:ext cx="598727" cy="377198"/>
            </a:xfrm>
            <a:prstGeom prst="rect">
              <a:avLst/>
            </a:prstGeom>
            <a:ln w="12700" cap="flat">
              <a:noFill/>
              <a:miter lim="400000"/>
            </a:ln>
            <a:effectLst/>
          </p:spPr>
        </p:pic>
      </p:grpSp>
      <p:pic>
        <p:nvPicPr>
          <p:cNvPr id="185" name="Picture 4" descr="Picture 4"/>
          <p:cNvPicPr>
            <a:picLocks noChangeAspect="1"/>
          </p:cNvPicPr>
          <p:nvPr/>
        </p:nvPicPr>
        <p:blipFill>
          <a:blip r:embed="rId5">
            <a:extLst/>
          </a:blip>
          <a:stretch>
            <a:fillRect/>
          </a:stretch>
        </p:blipFill>
        <p:spPr>
          <a:xfrm>
            <a:off x="23349108" y="12681107"/>
            <a:ext cx="1034894" cy="1034894"/>
          </a:xfrm>
          <a:prstGeom prst="rect">
            <a:avLst/>
          </a:prstGeom>
          <a:ln w="12700">
            <a:miter lim="400000"/>
          </a:ln>
        </p:spPr>
      </p:pic>
      <p:sp>
        <p:nvSpPr>
          <p:cNvPr id="186" name="TextBox 12"/>
          <p:cNvSpPr txBox="1"/>
          <p:nvPr/>
        </p:nvSpPr>
        <p:spPr>
          <a:xfrm>
            <a:off x="1219200" y="5706455"/>
            <a:ext cx="15564391" cy="5405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2.  Non-Axiomatic Reasoner (NARS) and ONA</a:t>
            </a:r>
          </a:p>
        </p:txBody>
      </p:sp>
      <p:sp>
        <p:nvSpPr>
          <p:cNvPr id="187" name="AutoShape 9"/>
          <p:cNvSpPr/>
          <p:nvPr/>
        </p:nvSpPr>
        <p:spPr>
          <a:xfrm>
            <a:off x="1219199" y="6248398"/>
            <a:ext cx="967376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188" name="TextBox 12"/>
          <p:cNvSpPr txBox="1"/>
          <p:nvPr/>
        </p:nvSpPr>
        <p:spPr>
          <a:xfrm>
            <a:off x="1219200" y="6316055"/>
            <a:ext cx="15564391" cy="5405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3.  Comparison with RL, relational conditioning</a:t>
            </a:r>
          </a:p>
        </p:txBody>
      </p:sp>
      <p:sp>
        <p:nvSpPr>
          <p:cNvPr id="189" name="AutoShape 9"/>
          <p:cNvSpPr/>
          <p:nvPr/>
        </p:nvSpPr>
        <p:spPr>
          <a:xfrm>
            <a:off x="1219199" y="6857997"/>
            <a:ext cx="967376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190" name="TextBox 12"/>
          <p:cNvSpPr txBox="1"/>
          <p:nvPr/>
        </p:nvSpPr>
        <p:spPr>
          <a:xfrm>
            <a:off x="1219200" y="6912955"/>
            <a:ext cx="15564391" cy="5405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4.  NARS on mobile robots and experiments</a:t>
            </a:r>
          </a:p>
        </p:txBody>
      </p:sp>
      <p:sp>
        <p:nvSpPr>
          <p:cNvPr id="191" name="AutoShape 9"/>
          <p:cNvSpPr/>
          <p:nvPr/>
        </p:nvSpPr>
        <p:spPr>
          <a:xfrm>
            <a:off x="1219199" y="7454897"/>
            <a:ext cx="967376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192" name="TextBox 12"/>
          <p:cNvSpPr txBox="1"/>
          <p:nvPr/>
        </p:nvSpPr>
        <p:spPr>
          <a:xfrm>
            <a:off x="1219200" y="7522555"/>
            <a:ext cx="15564391" cy="5405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5.  Causal reasoning &amp; curiosity in grid worlds</a:t>
            </a:r>
          </a:p>
        </p:txBody>
      </p:sp>
      <p:sp>
        <p:nvSpPr>
          <p:cNvPr id="193" name="AutoShape 9"/>
          <p:cNvSpPr/>
          <p:nvPr/>
        </p:nvSpPr>
        <p:spPr>
          <a:xfrm>
            <a:off x="1219199" y="8064497"/>
            <a:ext cx="967376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194" name="TextBox 12"/>
          <p:cNvSpPr txBox="1"/>
          <p:nvPr/>
        </p:nvSpPr>
        <p:spPr>
          <a:xfrm>
            <a:off x="1199610" y="8094055"/>
            <a:ext cx="15564390" cy="5405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4400"/>
              </a:lnSpc>
              <a:defRPr b="1" sz="3200">
                <a:solidFill>
                  <a:srgbClr val="00204B"/>
                </a:solidFill>
                <a:latin typeface="Open Sans Bold"/>
                <a:ea typeface="Open Sans Bold"/>
                <a:cs typeface="Open Sans Bold"/>
                <a:sym typeface="Open Sans Bold"/>
              </a:defRPr>
            </a:lvl1pPr>
          </a:lstStyle>
          <a:p>
            <a:pPr/>
            <a:r>
              <a:t>6.  Conclusion</a:t>
            </a:r>
          </a:p>
        </p:txBody>
      </p:sp>
      <p:sp>
        <p:nvSpPr>
          <p:cNvPr id="195" name="AutoShape 9"/>
          <p:cNvSpPr/>
          <p:nvPr/>
        </p:nvSpPr>
        <p:spPr>
          <a:xfrm>
            <a:off x="1199609" y="8635997"/>
            <a:ext cx="9673765"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196" name="Picture 4" descr="Picture 4"/>
          <p:cNvPicPr>
            <a:picLocks noChangeAspect="1"/>
          </p:cNvPicPr>
          <p:nvPr/>
        </p:nvPicPr>
        <p:blipFill>
          <a:blip r:embed="rId5">
            <a:extLst/>
          </a:blip>
          <a:stretch>
            <a:fillRect/>
          </a:stretch>
        </p:blipFill>
        <p:spPr>
          <a:xfrm>
            <a:off x="14860883" y="3689507"/>
            <a:ext cx="1034895" cy="1034895"/>
          </a:xfrm>
          <a:prstGeom prst="rect">
            <a:avLst/>
          </a:prstGeom>
          <a:ln w="12700">
            <a:miter lim="400000"/>
          </a:ln>
        </p:spPr>
      </p:pic>
      <p:grpSp>
        <p:nvGrpSpPr>
          <p:cNvPr id="199" name="Group 47"/>
          <p:cNvGrpSpPr/>
          <p:nvPr/>
        </p:nvGrpSpPr>
        <p:grpSpPr>
          <a:xfrm>
            <a:off x="17945100" y="3685444"/>
            <a:ext cx="1010920" cy="1034894"/>
            <a:chOff x="0" y="0"/>
            <a:chExt cx="1010919" cy="1034893"/>
          </a:xfrm>
        </p:grpSpPr>
        <p:sp>
          <p:nvSpPr>
            <p:cNvPr id="197" name="Rectangle: Rounded Corners 48"/>
            <p:cNvSpPr/>
            <p:nvPr/>
          </p:nvSpPr>
          <p:spPr>
            <a:xfrm>
              <a:off x="0" y="0"/>
              <a:ext cx="1010920" cy="1034894"/>
            </a:xfrm>
            <a:prstGeom prst="roundRect">
              <a:avLst>
                <a:gd name="adj" fmla="val 0"/>
              </a:avLst>
            </a:prstGeom>
            <a:solidFill>
              <a:srgbClr val="B7DEE8">
                <a:alpha val="85000"/>
              </a:srgbClr>
            </a:solidFill>
            <a:ln w="12700" cap="flat">
              <a:noFill/>
              <a:miter lim="400000"/>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pic>
          <p:nvPicPr>
            <p:cNvPr id="198" name="Picture 50" descr="Picture 50"/>
            <p:cNvPicPr>
              <a:picLocks noChangeAspect="1"/>
            </p:cNvPicPr>
            <p:nvPr/>
          </p:nvPicPr>
          <p:blipFill>
            <a:blip r:embed="rId6">
              <a:extLst/>
            </a:blip>
            <a:stretch>
              <a:fillRect/>
            </a:stretch>
          </p:blipFill>
          <p:spPr>
            <a:xfrm rot="16200000">
              <a:off x="66572" y="195130"/>
              <a:ext cx="906958" cy="705144"/>
            </a:xfrm>
            <a:prstGeom prst="rect">
              <a:avLst/>
            </a:prstGeom>
            <a:ln w="12700" cap="flat">
              <a:noFill/>
              <a:miter lim="400000"/>
            </a:ln>
            <a:effectLst>
              <a:outerShdw sx="100000" sy="100000" kx="0" ky="0" algn="b" rotWithShape="0" blurRad="76200" dist="0" dir="0">
                <a:srgbClr val="000000">
                  <a:alpha val="40000"/>
                </a:srgbClr>
              </a:outerShdw>
            </a:effectLst>
          </p:spPr>
        </p:pic>
      </p:grpSp>
      <p:grpSp>
        <p:nvGrpSpPr>
          <p:cNvPr id="208" name="Группа 11"/>
          <p:cNvGrpSpPr/>
          <p:nvPr/>
        </p:nvGrpSpPr>
        <p:grpSpPr>
          <a:xfrm>
            <a:off x="23000037" y="9321495"/>
            <a:ext cx="598727" cy="3022906"/>
            <a:chOff x="0" y="0"/>
            <a:chExt cx="598725" cy="3022905"/>
          </a:xfrm>
        </p:grpSpPr>
        <p:pic>
          <p:nvPicPr>
            <p:cNvPr id="200" name="Picture 7" descr="Picture 7"/>
            <p:cNvPicPr>
              <a:picLocks noChangeAspect="1"/>
            </p:cNvPicPr>
            <p:nvPr/>
          </p:nvPicPr>
          <p:blipFill>
            <a:blip r:embed="rId4">
              <a:extLst/>
            </a:blip>
            <a:stretch>
              <a:fillRect/>
            </a:stretch>
          </p:blipFill>
          <p:spPr>
            <a:xfrm>
              <a:off x="0" y="0"/>
              <a:ext cx="598726" cy="377198"/>
            </a:xfrm>
            <a:prstGeom prst="rect">
              <a:avLst/>
            </a:prstGeom>
            <a:ln w="12700" cap="flat">
              <a:noFill/>
              <a:miter lim="400000"/>
            </a:ln>
            <a:effectLst/>
          </p:spPr>
        </p:pic>
        <p:pic>
          <p:nvPicPr>
            <p:cNvPr id="201" name="Picture 8" descr="Picture 8"/>
            <p:cNvPicPr>
              <a:picLocks noChangeAspect="1"/>
            </p:cNvPicPr>
            <p:nvPr/>
          </p:nvPicPr>
          <p:blipFill>
            <a:blip r:embed="rId4">
              <a:extLst/>
            </a:blip>
            <a:stretch>
              <a:fillRect/>
            </a:stretch>
          </p:blipFill>
          <p:spPr>
            <a:xfrm>
              <a:off x="0" y="2645708"/>
              <a:ext cx="598726" cy="377198"/>
            </a:xfrm>
            <a:prstGeom prst="rect">
              <a:avLst/>
            </a:prstGeom>
            <a:ln w="12700" cap="flat">
              <a:noFill/>
              <a:miter lim="400000"/>
            </a:ln>
            <a:effectLst/>
          </p:spPr>
        </p:pic>
        <p:pic>
          <p:nvPicPr>
            <p:cNvPr id="202" name="Picture 9" descr="Picture 9"/>
            <p:cNvPicPr>
              <a:picLocks noChangeAspect="1"/>
            </p:cNvPicPr>
            <p:nvPr/>
          </p:nvPicPr>
          <p:blipFill>
            <a:blip r:embed="rId4">
              <a:extLst/>
            </a:blip>
            <a:stretch>
              <a:fillRect/>
            </a:stretch>
          </p:blipFill>
          <p:spPr>
            <a:xfrm>
              <a:off x="0" y="2268512"/>
              <a:ext cx="598726" cy="377198"/>
            </a:xfrm>
            <a:prstGeom prst="rect">
              <a:avLst/>
            </a:prstGeom>
            <a:ln w="12700" cap="flat">
              <a:noFill/>
              <a:miter lim="400000"/>
            </a:ln>
            <a:effectLst/>
          </p:spPr>
        </p:pic>
        <p:pic>
          <p:nvPicPr>
            <p:cNvPr id="203" name="Picture 10" descr="Picture 10"/>
            <p:cNvPicPr>
              <a:picLocks noChangeAspect="1"/>
            </p:cNvPicPr>
            <p:nvPr/>
          </p:nvPicPr>
          <p:blipFill>
            <a:blip r:embed="rId4">
              <a:extLst/>
            </a:blip>
            <a:stretch>
              <a:fillRect/>
            </a:stretch>
          </p:blipFill>
          <p:spPr>
            <a:xfrm>
              <a:off x="0" y="1891314"/>
              <a:ext cx="598726" cy="377199"/>
            </a:xfrm>
            <a:prstGeom prst="rect">
              <a:avLst/>
            </a:prstGeom>
            <a:ln w="12700" cap="flat">
              <a:noFill/>
              <a:miter lim="400000"/>
            </a:ln>
            <a:effectLst/>
          </p:spPr>
        </p:pic>
        <p:pic>
          <p:nvPicPr>
            <p:cNvPr id="204" name="Picture 11" descr="Picture 11"/>
            <p:cNvPicPr>
              <a:picLocks noChangeAspect="1"/>
            </p:cNvPicPr>
            <p:nvPr/>
          </p:nvPicPr>
          <p:blipFill>
            <a:blip r:embed="rId4">
              <a:extLst/>
            </a:blip>
            <a:stretch>
              <a:fillRect/>
            </a:stretch>
          </p:blipFill>
          <p:spPr>
            <a:xfrm>
              <a:off x="0" y="1514117"/>
              <a:ext cx="598726" cy="377198"/>
            </a:xfrm>
            <a:prstGeom prst="rect">
              <a:avLst/>
            </a:prstGeom>
            <a:ln w="12700" cap="flat">
              <a:noFill/>
              <a:miter lim="400000"/>
            </a:ln>
            <a:effectLst/>
          </p:spPr>
        </p:pic>
        <p:pic>
          <p:nvPicPr>
            <p:cNvPr id="205" name="Picture 12" descr="Picture 12"/>
            <p:cNvPicPr>
              <a:picLocks noChangeAspect="1"/>
            </p:cNvPicPr>
            <p:nvPr/>
          </p:nvPicPr>
          <p:blipFill>
            <a:blip r:embed="rId4">
              <a:extLst/>
            </a:blip>
            <a:stretch>
              <a:fillRect/>
            </a:stretch>
          </p:blipFill>
          <p:spPr>
            <a:xfrm>
              <a:off x="0" y="1131590"/>
              <a:ext cx="598726" cy="377199"/>
            </a:xfrm>
            <a:prstGeom prst="rect">
              <a:avLst/>
            </a:prstGeom>
            <a:ln w="12700" cap="flat">
              <a:noFill/>
              <a:miter lim="400000"/>
            </a:ln>
            <a:effectLst/>
          </p:spPr>
        </p:pic>
        <p:pic>
          <p:nvPicPr>
            <p:cNvPr id="206" name="Picture 13" descr="Picture 13"/>
            <p:cNvPicPr>
              <a:picLocks noChangeAspect="1"/>
            </p:cNvPicPr>
            <p:nvPr/>
          </p:nvPicPr>
          <p:blipFill>
            <a:blip r:embed="rId4">
              <a:extLst/>
            </a:blip>
            <a:stretch>
              <a:fillRect/>
            </a:stretch>
          </p:blipFill>
          <p:spPr>
            <a:xfrm>
              <a:off x="0" y="754394"/>
              <a:ext cx="598726" cy="377199"/>
            </a:xfrm>
            <a:prstGeom prst="rect">
              <a:avLst/>
            </a:prstGeom>
            <a:ln w="12700" cap="flat">
              <a:noFill/>
              <a:miter lim="400000"/>
            </a:ln>
            <a:effectLst/>
          </p:spPr>
        </p:pic>
        <p:pic>
          <p:nvPicPr>
            <p:cNvPr id="207" name="Picture 14" descr="Picture 14"/>
            <p:cNvPicPr>
              <a:picLocks noChangeAspect="1"/>
            </p:cNvPicPr>
            <p:nvPr/>
          </p:nvPicPr>
          <p:blipFill>
            <a:blip r:embed="rId4">
              <a:extLst/>
            </a:blip>
            <a:stretch>
              <a:fillRect/>
            </a:stretch>
          </p:blipFill>
          <p:spPr>
            <a:xfrm>
              <a:off x="0" y="377197"/>
              <a:ext cx="598726" cy="3771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562"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563"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VISION &amp; DEPTH</a:t>
            </a:r>
          </a:p>
        </p:txBody>
      </p:sp>
      <p:grpSp>
        <p:nvGrpSpPr>
          <p:cNvPr id="572" name="Group 8"/>
          <p:cNvGrpSpPr/>
          <p:nvPr/>
        </p:nvGrpSpPr>
        <p:grpSpPr>
          <a:xfrm>
            <a:off x="18823886" y="13060850"/>
            <a:ext cx="3909260" cy="275406"/>
            <a:chOff x="0" y="0"/>
            <a:chExt cx="3909258" cy="275405"/>
          </a:xfrm>
        </p:grpSpPr>
        <p:pic>
          <p:nvPicPr>
            <p:cNvPr id="564"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565"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566"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567"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568"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569"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570"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571"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573" name="Picture 4" descr="Picture 4"/>
          <p:cNvPicPr>
            <a:picLocks noChangeAspect="1"/>
          </p:cNvPicPr>
          <p:nvPr/>
        </p:nvPicPr>
        <p:blipFill>
          <a:blip r:embed="rId4">
            <a:extLst/>
          </a:blip>
          <a:stretch>
            <a:fillRect/>
          </a:stretch>
        </p:blipFill>
        <p:spPr>
          <a:xfrm>
            <a:off x="23164800" y="12681107"/>
            <a:ext cx="1034894" cy="1034894"/>
          </a:xfrm>
          <a:prstGeom prst="rect">
            <a:avLst/>
          </a:prstGeom>
          <a:ln w="12700">
            <a:miter lim="400000"/>
          </a:ln>
        </p:spPr>
      </p:pic>
      <p:pic>
        <p:nvPicPr>
          <p:cNvPr id="574" name="Рисунок 31" descr="Рисунок 31"/>
          <p:cNvPicPr>
            <a:picLocks noChangeAspect="1"/>
          </p:cNvPicPr>
          <p:nvPr/>
        </p:nvPicPr>
        <p:blipFill>
          <a:blip r:embed="rId5">
            <a:extLst/>
          </a:blip>
          <a:srcRect l="56260" t="4832" r="32426" b="5461"/>
          <a:stretch>
            <a:fillRect/>
          </a:stretch>
        </p:blipFill>
        <p:spPr>
          <a:xfrm>
            <a:off x="355105" y="-2"/>
            <a:ext cx="1912044" cy="13716002"/>
          </a:xfrm>
          <a:prstGeom prst="rect">
            <a:avLst/>
          </a:prstGeom>
          <a:ln w="12700">
            <a:miter lim="400000"/>
          </a:ln>
        </p:spPr>
      </p:pic>
      <p:pic>
        <p:nvPicPr>
          <p:cNvPr id="575" name="Рисунок 28" descr="Рисунок 28"/>
          <p:cNvPicPr>
            <a:picLocks noChangeAspect="1"/>
          </p:cNvPicPr>
          <p:nvPr/>
        </p:nvPicPr>
        <p:blipFill>
          <a:blip r:embed="rId6">
            <a:extLst/>
          </a:blip>
          <a:srcRect l="48740" t="0" r="0" b="0"/>
          <a:stretch>
            <a:fillRect/>
          </a:stretch>
        </p:blipFill>
        <p:spPr>
          <a:xfrm>
            <a:off x="20912750" y="8150969"/>
            <a:ext cx="3466112" cy="3803510"/>
          </a:xfrm>
          <a:prstGeom prst="rect">
            <a:avLst/>
          </a:prstGeom>
          <a:ln w="12700">
            <a:miter lim="400000"/>
          </a:ln>
        </p:spPr>
      </p:pic>
      <p:pic>
        <p:nvPicPr>
          <p:cNvPr id="576" name="Picture 3" descr="Picture 3"/>
          <p:cNvPicPr>
            <a:picLocks noChangeAspect="1"/>
          </p:cNvPicPr>
          <p:nvPr/>
        </p:nvPicPr>
        <p:blipFill>
          <a:blip r:embed="rId7">
            <a:extLst/>
          </a:blip>
          <a:stretch>
            <a:fillRect/>
          </a:stretch>
        </p:blipFill>
        <p:spPr>
          <a:xfrm>
            <a:off x="10099602" y="2339997"/>
            <a:ext cx="14284399" cy="60959"/>
          </a:xfrm>
          <a:prstGeom prst="rect">
            <a:avLst/>
          </a:prstGeom>
          <a:ln w="12700">
            <a:miter lim="400000"/>
          </a:ln>
        </p:spPr>
      </p:pic>
      <p:sp>
        <p:nvSpPr>
          <p:cNvPr id="577" name="TextBox 7"/>
          <p:cNvSpPr txBox="1"/>
          <p:nvPr/>
        </p:nvSpPr>
        <p:spPr>
          <a:xfrm>
            <a:off x="3074561" y="3452791"/>
            <a:ext cx="17838189" cy="7941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Uses YOLOv4 to work with real-time camera data</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Uses label with </a:t>
            </a:r>
            <a:r>
              <a:rPr b="1" i="1"/>
              <a:t>softmax</a:t>
            </a:r>
            <a:r>
              <a:t> probability as frequency, width, height, color summary within BB for (R, G, B) values describing the detected object</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Treat </a:t>
            </a:r>
            <a:r>
              <a:rPr b="1" i="1"/>
              <a:t>positionX</a:t>
            </a:r>
            <a:r>
              <a:t>, </a:t>
            </a:r>
            <a:r>
              <a:rPr b="1" i="1"/>
              <a:t>positionY</a:t>
            </a:r>
            <a:r>
              <a:t> extra to build spatial relations among objects</a:t>
            </a:r>
          </a:p>
          <a:p>
            <a:pPr lvl="1" indent="215900" algn="l" defTabSz="1219200">
              <a:defRPr sz="4000">
                <a:solidFill>
                  <a:srgbClr val="124E19"/>
                </a:solidFill>
                <a:latin typeface="Open Sans"/>
                <a:ea typeface="Open Sans"/>
                <a:cs typeface="Open Sans"/>
                <a:sym typeface="Open Sans"/>
              </a:defRPr>
            </a:pPr>
            <a:r>
              <a:t> </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Encoded as </a:t>
            </a:r>
            <a:r>
              <a:rPr b="1">
                <a:latin typeface="Consolas"/>
                <a:ea typeface="Consolas"/>
                <a:cs typeface="Consolas"/>
                <a:sym typeface="Consolas"/>
              </a:rPr>
              <a:t>&lt;bottle --&gt; [location]&gt; </a:t>
            </a:r>
            <a:r>
              <a:t>events for NARS</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Additional gripper feedback encoded as </a:t>
            </a:r>
            <a:r>
              <a:rPr b="1">
                <a:latin typeface="Consolas"/>
                <a:ea typeface="Consolas"/>
                <a:cs typeface="Consolas"/>
                <a:sym typeface="Consolas"/>
              </a:rPr>
              <a:t>&lt;gripper --&gt; [holding]&gt;</a:t>
            </a:r>
          </a:p>
          <a:p>
            <a:pPr algn="l"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InfraRed depth sensor to read distance to objects within 0.6 - 8 meters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579" name="Picture 6" descr="Picture 6"/>
          <p:cNvPicPr>
            <a:picLocks noChangeAspect="1"/>
          </p:cNvPicPr>
          <p:nvPr/>
        </p:nvPicPr>
        <p:blipFill>
          <a:blip r:embed="rId3">
            <a:extLst/>
          </a:blip>
          <a:stretch>
            <a:fillRect/>
          </a:stretch>
        </p:blipFill>
        <p:spPr>
          <a:xfrm>
            <a:off x="-1" y="-1"/>
            <a:ext cx="3256801" cy="2012952"/>
          </a:xfrm>
          <a:prstGeom prst="rect">
            <a:avLst/>
          </a:prstGeom>
          <a:ln w="12700">
            <a:miter lim="400000"/>
          </a:ln>
        </p:spPr>
      </p:pic>
      <p:pic>
        <p:nvPicPr>
          <p:cNvPr id="580" name="Picture 7" descr="Picture 7"/>
          <p:cNvPicPr>
            <a:picLocks noChangeAspect="1"/>
          </p:cNvPicPr>
          <p:nvPr/>
        </p:nvPicPr>
        <p:blipFill>
          <a:blip r:embed="rId4">
            <a:extLst/>
          </a:blip>
          <a:stretch>
            <a:fillRect/>
          </a:stretch>
        </p:blipFill>
        <p:spPr>
          <a:xfrm>
            <a:off x="23012402" y="11490462"/>
            <a:ext cx="1371601" cy="2225540"/>
          </a:xfrm>
          <a:prstGeom prst="rect">
            <a:avLst/>
          </a:prstGeom>
          <a:ln w="12700">
            <a:miter lim="400000"/>
          </a:ln>
        </p:spPr>
      </p:pic>
      <p:grpSp>
        <p:nvGrpSpPr>
          <p:cNvPr id="589" name="Group 8"/>
          <p:cNvGrpSpPr/>
          <p:nvPr/>
        </p:nvGrpSpPr>
        <p:grpSpPr>
          <a:xfrm>
            <a:off x="1302171" y="12624381"/>
            <a:ext cx="3909260" cy="275406"/>
            <a:chOff x="0" y="0"/>
            <a:chExt cx="3909258" cy="275405"/>
          </a:xfrm>
        </p:grpSpPr>
        <p:pic>
          <p:nvPicPr>
            <p:cNvPr id="581" name="Picture 9" descr="Picture 9"/>
            <p:cNvPicPr>
              <a:picLocks noChangeAspect="1"/>
            </p:cNvPicPr>
            <p:nvPr/>
          </p:nvPicPr>
          <p:blipFill>
            <a:blip r:embed="rId5">
              <a:extLst/>
            </a:blip>
            <a:stretch>
              <a:fillRect/>
            </a:stretch>
          </p:blipFill>
          <p:spPr>
            <a:xfrm>
              <a:off x="-1" y="0"/>
              <a:ext cx="483169" cy="275406"/>
            </a:xfrm>
            <a:prstGeom prst="rect">
              <a:avLst/>
            </a:prstGeom>
            <a:ln w="12700" cap="flat">
              <a:noFill/>
              <a:miter lim="400000"/>
            </a:ln>
            <a:effectLst/>
          </p:spPr>
        </p:pic>
        <p:pic>
          <p:nvPicPr>
            <p:cNvPr id="582" name="Picture 10" descr="Picture 10"/>
            <p:cNvPicPr>
              <a:picLocks noChangeAspect="1"/>
            </p:cNvPicPr>
            <p:nvPr/>
          </p:nvPicPr>
          <p:blipFill>
            <a:blip r:embed="rId5">
              <a:extLst/>
            </a:blip>
            <a:stretch>
              <a:fillRect/>
            </a:stretch>
          </p:blipFill>
          <p:spPr>
            <a:xfrm>
              <a:off x="483167" y="0"/>
              <a:ext cx="483168" cy="275406"/>
            </a:xfrm>
            <a:prstGeom prst="rect">
              <a:avLst/>
            </a:prstGeom>
            <a:ln w="12700" cap="flat">
              <a:noFill/>
              <a:miter lim="400000"/>
            </a:ln>
            <a:effectLst/>
          </p:spPr>
        </p:pic>
        <p:pic>
          <p:nvPicPr>
            <p:cNvPr id="583" name="Picture 11" descr="Picture 11"/>
            <p:cNvPicPr>
              <a:picLocks noChangeAspect="1"/>
            </p:cNvPicPr>
            <p:nvPr/>
          </p:nvPicPr>
          <p:blipFill>
            <a:blip r:embed="rId5">
              <a:extLst/>
            </a:blip>
            <a:stretch>
              <a:fillRect/>
            </a:stretch>
          </p:blipFill>
          <p:spPr>
            <a:xfrm>
              <a:off x="984135" y="0"/>
              <a:ext cx="483168" cy="275406"/>
            </a:xfrm>
            <a:prstGeom prst="rect">
              <a:avLst/>
            </a:prstGeom>
            <a:ln w="12700" cap="flat">
              <a:noFill/>
              <a:miter lim="400000"/>
            </a:ln>
            <a:effectLst/>
          </p:spPr>
        </p:pic>
        <p:pic>
          <p:nvPicPr>
            <p:cNvPr id="584" name="Picture 12" descr="Picture 12"/>
            <p:cNvPicPr>
              <a:picLocks noChangeAspect="1"/>
            </p:cNvPicPr>
            <p:nvPr/>
          </p:nvPicPr>
          <p:blipFill>
            <a:blip r:embed="rId5">
              <a:extLst/>
            </a:blip>
            <a:stretch>
              <a:fillRect/>
            </a:stretch>
          </p:blipFill>
          <p:spPr>
            <a:xfrm>
              <a:off x="1467303" y="0"/>
              <a:ext cx="483168" cy="275406"/>
            </a:xfrm>
            <a:prstGeom prst="rect">
              <a:avLst/>
            </a:prstGeom>
            <a:ln w="12700" cap="flat">
              <a:noFill/>
              <a:miter lim="400000"/>
            </a:ln>
            <a:effectLst/>
          </p:spPr>
        </p:pic>
        <p:pic>
          <p:nvPicPr>
            <p:cNvPr id="585" name="Picture 13" descr="Picture 13"/>
            <p:cNvPicPr>
              <a:picLocks noChangeAspect="1"/>
            </p:cNvPicPr>
            <p:nvPr/>
          </p:nvPicPr>
          <p:blipFill>
            <a:blip r:embed="rId5">
              <a:extLst/>
            </a:blip>
            <a:stretch>
              <a:fillRect/>
            </a:stretch>
          </p:blipFill>
          <p:spPr>
            <a:xfrm>
              <a:off x="3426091" y="0"/>
              <a:ext cx="483168" cy="275406"/>
            </a:xfrm>
            <a:prstGeom prst="rect">
              <a:avLst/>
            </a:prstGeom>
            <a:ln w="12700" cap="flat">
              <a:noFill/>
              <a:miter lim="400000"/>
            </a:ln>
            <a:effectLst/>
          </p:spPr>
        </p:pic>
        <p:pic>
          <p:nvPicPr>
            <p:cNvPr id="586" name="Picture 14" descr="Picture 14"/>
            <p:cNvPicPr>
              <a:picLocks noChangeAspect="1"/>
            </p:cNvPicPr>
            <p:nvPr/>
          </p:nvPicPr>
          <p:blipFill>
            <a:blip r:embed="rId5">
              <a:extLst/>
            </a:blip>
            <a:stretch>
              <a:fillRect/>
            </a:stretch>
          </p:blipFill>
          <p:spPr>
            <a:xfrm>
              <a:off x="2942924" y="0"/>
              <a:ext cx="483168" cy="275406"/>
            </a:xfrm>
            <a:prstGeom prst="rect">
              <a:avLst/>
            </a:prstGeom>
            <a:ln w="12700" cap="flat">
              <a:noFill/>
              <a:miter lim="400000"/>
            </a:ln>
            <a:effectLst/>
          </p:spPr>
        </p:pic>
        <p:pic>
          <p:nvPicPr>
            <p:cNvPr id="587" name="Picture 15" descr="Picture 15"/>
            <p:cNvPicPr>
              <a:picLocks noChangeAspect="1"/>
            </p:cNvPicPr>
            <p:nvPr/>
          </p:nvPicPr>
          <p:blipFill>
            <a:blip r:embed="rId5">
              <a:extLst/>
            </a:blip>
            <a:stretch>
              <a:fillRect/>
            </a:stretch>
          </p:blipFill>
          <p:spPr>
            <a:xfrm>
              <a:off x="2459757" y="0"/>
              <a:ext cx="483168" cy="275406"/>
            </a:xfrm>
            <a:prstGeom prst="rect">
              <a:avLst/>
            </a:prstGeom>
            <a:ln w="12700" cap="flat">
              <a:noFill/>
              <a:miter lim="400000"/>
            </a:ln>
            <a:effectLst/>
          </p:spPr>
        </p:pic>
        <p:pic>
          <p:nvPicPr>
            <p:cNvPr id="588" name="Picture 16" descr="Picture 16"/>
            <p:cNvPicPr>
              <a:picLocks noChangeAspect="1"/>
            </p:cNvPicPr>
            <p:nvPr/>
          </p:nvPicPr>
          <p:blipFill>
            <a:blip r:embed="rId5">
              <a:extLst/>
            </a:blip>
            <a:stretch>
              <a:fillRect/>
            </a:stretch>
          </p:blipFill>
          <p:spPr>
            <a:xfrm>
              <a:off x="1950470" y="0"/>
              <a:ext cx="483168" cy="275406"/>
            </a:xfrm>
            <a:prstGeom prst="rect">
              <a:avLst/>
            </a:prstGeom>
            <a:ln w="12700" cap="flat">
              <a:noFill/>
              <a:miter lim="400000"/>
            </a:ln>
            <a:effectLst/>
          </p:spPr>
        </p:pic>
      </p:grpSp>
      <p:sp>
        <p:nvSpPr>
          <p:cNvPr id="590" name="TextBox 20"/>
          <p:cNvSpPr txBox="1"/>
          <p:nvPr/>
        </p:nvSpPr>
        <p:spPr>
          <a:xfrm>
            <a:off x="-1" y="5734358"/>
            <a:ext cx="24384002" cy="11880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8900"/>
              </a:lnSpc>
              <a:defRPr sz="9600">
                <a:solidFill>
                  <a:srgbClr val="FFDE59"/>
                </a:solidFill>
                <a:latin typeface="Open Sans Bold Bold"/>
                <a:ea typeface="Open Sans Bold Bold"/>
                <a:cs typeface="Open Sans Bold Bold"/>
                <a:sym typeface="Open Sans Bold Bold"/>
              </a:defRPr>
            </a:lvl1pPr>
          </a:lstStyle>
          <a:p>
            <a:pPr/>
            <a:r>
              <a:t>EXPERIMENT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592" name="Rectangle: Rounded Corners 36"/>
          <p:cNvSpPr/>
          <p:nvPr/>
        </p:nvSpPr>
        <p:spPr>
          <a:xfrm>
            <a:off x="11032348" y="3011061"/>
            <a:ext cx="12982199" cy="7592293"/>
          </a:xfrm>
          <a:prstGeom prst="roundRect">
            <a:avLst>
              <a:gd name="adj" fmla="val 2057"/>
            </a:avLst>
          </a:prstGeom>
          <a:solidFill>
            <a:srgbClr val="808080">
              <a:alpha val="36000"/>
            </a:srgbClr>
          </a:solidFill>
          <a:ln w="25400">
            <a:solidFill>
              <a:srgbClr val="A6A6A6"/>
            </a:solidFill>
            <a:prstDash val="dash"/>
          </a:ln>
          <a:effectLst>
            <a:outerShdw sx="100000" sy="100000" kx="0" ky="0" algn="b" rotWithShape="0" blurRad="76200" dist="0" dir="0">
              <a:srgbClr val="000000">
                <a:alpha val="40000"/>
              </a:srgbClr>
            </a:outerShdw>
          </a:effectLst>
        </p:spPr>
        <p:txBody>
          <a:bodyPr lIns="60959" tIns="60959" rIns="60959" bIns="60959" anchor="ctr"/>
          <a:lstStyle/>
          <a:p>
            <a:pPr defTabSz="1219200">
              <a:defRPr b="1" sz="2600">
                <a:solidFill>
                  <a:srgbClr val="FFFFFF"/>
                </a:solidFill>
                <a:latin typeface="Calibri"/>
                <a:ea typeface="Calibri"/>
                <a:cs typeface="Calibri"/>
                <a:sym typeface="Calibri"/>
              </a:defRPr>
            </a:pPr>
          </a:p>
        </p:txBody>
      </p:sp>
      <p:pic>
        <p:nvPicPr>
          <p:cNvPr id="593" name="Picture 6" descr="Picture 6"/>
          <p:cNvPicPr>
            <a:picLocks noChangeAspect="1"/>
          </p:cNvPicPr>
          <p:nvPr/>
        </p:nvPicPr>
        <p:blipFill>
          <a:blip r:embed="rId3">
            <a:extLst/>
          </a:blip>
          <a:stretch>
            <a:fillRect/>
          </a:stretch>
        </p:blipFill>
        <p:spPr>
          <a:xfrm>
            <a:off x="-1" y="-1"/>
            <a:ext cx="3256801" cy="2012952"/>
          </a:xfrm>
          <a:prstGeom prst="rect">
            <a:avLst/>
          </a:prstGeom>
          <a:ln w="12700">
            <a:miter lim="400000"/>
          </a:ln>
        </p:spPr>
      </p:pic>
      <p:grpSp>
        <p:nvGrpSpPr>
          <p:cNvPr id="602" name="Group 8"/>
          <p:cNvGrpSpPr/>
          <p:nvPr/>
        </p:nvGrpSpPr>
        <p:grpSpPr>
          <a:xfrm>
            <a:off x="1302171" y="12624381"/>
            <a:ext cx="3909260" cy="275406"/>
            <a:chOff x="0" y="0"/>
            <a:chExt cx="3909258" cy="275405"/>
          </a:xfrm>
        </p:grpSpPr>
        <p:pic>
          <p:nvPicPr>
            <p:cNvPr id="594" name="Picture 9" descr="Picture 9"/>
            <p:cNvPicPr>
              <a:picLocks noChangeAspect="1"/>
            </p:cNvPicPr>
            <p:nvPr/>
          </p:nvPicPr>
          <p:blipFill>
            <a:blip r:embed="rId4">
              <a:extLst/>
            </a:blip>
            <a:stretch>
              <a:fillRect/>
            </a:stretch>
          </p:blipFill>
          <p:spPr>
            <a:xfrm>
              <a:off x="-1" y="0"/>
              <a:ext cx="483169" cy="275406"/>
            </a:xfrm>
            <a:prstGeom prst="rect">
              <a:avLst/>
            </a:prstGeom>
            <a:ln w="12700" cap="flat">
              <a:noFill/>
              <a:miter lim="400000"/>
            </a:ln>
            <a:effectLst/>
          </p:spPr>
        </p:pic>
        <p:pic>
          <p:nvPicPr>
            <p:cNvPr id="595" name="Picture 10" descr="Picture 10"/>
            <p:cNvPicPr>
              <a:picLocks noChangeAspect="1"/>
            </p:cNvPicPr>
            <p:nvPr/>
          </p:nvPicPr>
          <p:blipFill>
            <a:blip r:embed="rId4">
              <a:extLst/>
            </a:blip>
            <a:stretch>
              <a:fillRect/>
            </a:stretch>
          </p:blipFill>
          <p:spPr>
            <a:xfrm>
              <a:off x="483167" y="0"/>
              <a:ext cx="483168" cy="275406"/>
            </a:xfrm>
            <a:prstGeom prst="rect">
              <a:avLst/>
            </a:prstGeom>
            <a:ln w="12700" cap="flat">
              <a:noFill/>
              <a:miter lim="400000"/>
            </a:ln>
            <a:effectLst/>
          </p:spPr>
        </p:pic>
        <p:pic>
          <p:nvPicPr>
            <p:cNvPr id="596" name="Picture 11" descr="Picture 11"/>
            <p:cNvPicPr>
              <a:picLocks noChangeAspect="1"/>
            </p:cNvPicPr>
            <p:nvPr/>
          </p:nvPicPr>
          <p:blipFill>
            <a:blip r:embed="rId4">
              <a:extLst/>
            </a:blip>
            <a:stretch>
              <a:fillRect/>
            </a:stretch>
          </p:blipFill>
          <p:spPr>
            <a:xfrm>
              <a:off x="984135" y="0"/>
              <a:ext cx="483168" cy="275406"/>
            </a:xfrm>
            <a:prstGeom prst="rect">
              <a:avLst/>
            </a:prstGeom>
            <a:ln w="12700" cap="flat">
              <a:noFill/>
              <a:miter lim="400000"/>
            </a:ln>
            <a:effectLst/>
          </p:spPr>
        </p:pic>
        <p:pic>
          <p:nvPicPr>
            <p:cNvPr id="597" name="Picture 12" descr="Picture 12"/>
            <p:cNvPicPr>
              <a:picLocks noChangeAspect="1"/>
            </p:cNvPicPr>
            <p:nvPr/>
          </p:nvPicPr>
          <p:blipFill>
            <a:blip r:embed="rId4">
              <a:extLst/>
            </a:blip>
            <a:stretch>
              <a:fillRect/>
            </a:stretch>
          </p:blipFill>
          <p:spPr>
            <a:xfrm>
              <a:off x="1467303" y="0"/>
              <a:ext cx="483168" cy="275406"/>
            </a:xfrm>
            <a:prstGeom prst="rect">
              <a:avLst/>
            </a:prstGeom>
            <a:ln w="12700" cap="flat">
              <a:noFill/>
              <a:miter lim="400000"/>
            </a:ln>
            <a:effectLst/>
          </p:spPr>
        </p:pic>
        <p:pic>
          <p:nvPicPr>
            <p:cNvPr id="598" name="Picture 13" descr="Picture 13"/>
            <p:cNvPicPr>
              <a:picLocks noChangeAspect="1"/>
            </p:cNvPicPr>
            <p:nvPr/>
          </p:nvPicPr>
          <p:blipFill>
            <a:blip r:embed="rId4">
              <a:extLst/>
            </a:blip>
            <a:stretch>
              <a:fillRect/>
            </a:stretch>
          </p:blipFill>
          <p:spPr>
            <a:xfrm>
              <a:off x="3426091" y="0"/>
              <a:ext cx="483168" cy="275406"/>
            </a:xfrm>
            <a:prstGeom prst="rect">
              <a:avLst/>
            </a:prstGeom>
            <a:ln w="12700" cap="flat">
              <a:noFill/>
              <a:miter lim="400000"/>
            </a:ln>
            <a:effectLst/>
          </p:spPr>
        </p:pic>
        <p:pic>
          <p:nvPicPr>
            <p:cNvPr id="599" name="Picture 14" descr="Picture 14"/>
            <p:cNvPicPr>
              <a:picLocks noChangeAspect="1"/>
            </p:cNvPicPr>
            <p:nvPr/>
          </p:nvPicPr>
          <p:blipFill>
            <a:blip r:embed="rId4">
              <a:extLst/>
            </a:blip>
            <a:stretch>
              <a:fillRect/>
            </a:stretch>
          </p:blipFill>
          <p:spPr>
            <a:xfrm>
              <a:off x="2942924" y="0"/>
              <a:ext cx="483168" cy="275406"/>
            </a:xfrm>
            <a:prstGeom prst="rect">
              <a:avLst/>
            </a:prstGeom>
            <a:ln w="12700" cap="flat">
              <a:noFill/>
              <a:miter lim="400000"/>
            </a:ln>
            <a:effectLst/>
          </p:spPr>
        </p:pic>
        <p:pic>
          <p:nvPicPr>
            <p:cNvPr id="600" name="Picture 15" descr="Picture 15"/>
            <p:cNvPicPr>
              <a:picLocks noChangeAspect="1"/>
            </p:cNvPicPr>
            <p:nvPr/>
          </p:nvPicPr>
          <p:blipFill>
            <a:blip r:embed="rId4">
              <a:extLst/>
            </a:blip>
            <a:stretch>
              <a:fillRect/>
            </a:stretch>
          </p:blipFill>
          <p:spPr>
            <a:xfrm>
              <a:off x="2459757" y="0"/>
              <a:ext cx="483168" cy="275406"/>
            </a:xfrm>
            <a:prstGeom prst="rect">
              <a:avLst/>
            </a:prstGeom>
            <a:ln w="12700" cap="flat">
              <a:noFill/>
              <a:miter lim="400000"/>
            </a:ln>
            <a:effectLst/>
          </p:spPr>
        </p:pic>
        <p:pic>
          <p:nvPicPr>
            <p:cNvPr id="601" name="Picture 16" descr="Picture 16"/>
            <p:cNvPicPr>
              <a:picLocks noChangeAspect="1"/>
            </p:cNvPicPr>
            <p:nvPr/>
          </p:nvPicPr>
          <p:blipFill>
            <a:blip r:embed="rId4">
              <a:extLst/>
            </a:blip>
            <a:stretch>
              <a:fillRect/>
            </a:stretch>
          </p:blipFill>
          <p:spPr>
            <a:xfrm>
              <a:off x="1950470" y="0"/>
              <a:ext cx="483168" cy="275406"/>
            </a:xfrm>
            <a:prstGeom prst="rect">
              <a:avLst/>
            </a:prstGeom>
            <a:ln w="12700" cap="flat">
              <a:noFill/>
              <a:miter lim="400000"/>
            </a:ln>
            <a:effectLst/>
          </p:spPr>
        </p:pic>
      </p:grpSp>
      <p:sp>
        <p:nvSpPr>
          <p:cNvPr id="603" name="TextBox 20"/>
          <p:cNvSpPr txBox="1"/>
          <p:nvPr/>
        </p:nvSpPr>
        <p:spPr>
          <a:xfrm>
            <a:off x="3735809" y="567689"/>
            <a:ext cx="11894748" cy="11237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900"/>
              </a:lnSpc>
              <a:defRPr sz="7400">
                <a:solidFill>
                  <a:srgbClr val="FFDE59"/>
                </a:solidFill>
                <a:latin typeface="Open Sans Bold Bold"/>
                <a:ea typeface="Open Sans Bold Bold"/>
                <a:cs typeface="Open Sans Bold Bold"/>
                <a:sym typeface="Open Sans Bold Bold"/>
              </a:defRPr>
            </a:lvl1pPr>
          </a:lstStyle>
          <a:p>
            <a:pPr/>
            <a:r>
              <a:t>THE MISSION</a:t>
            </a:r>
          </a:p>
        </p:txBody>
      </p:sp>
      <p:pic>
        <p:nvPicPr>
          <p:cNvPr id="604" name="Picture 7" descr="Picture 7"/>
          <p:cNvPicPr>
            <a:picLocks noChangeAspect="1"/>
          </p:cNvPicPr>
          <p:nvPr/>
        </p:nvPicPr>
        <p:blipFill>
          <a:blip r:embed="rId5">
            <a:extLst/>
          </a:blip>
          <a:stretch>
            <a:fillRect/>
          </a:stretch>
        </p:blipFill>
        <p:spPr>
          <a:xfrm>
            <a:off x="23012402" y="11490462"/>
            <a:ext cx="1371601" cy="2225540"/>
          </a:xfrm>
          <a:prstGeom prst="rect">
            <a:avLst/>
          </a:prstGeom>
          <a:ln w="12700">
            <a:miter lim="400000"/>
          </a:ln>
        </p:spPr>
      </p:pic>
      <p:sp>
        <p:nvSpPr>
          <p:cNvPr id="605" name="Rectangle 1"/>
          <p:cNvSpPr/>
          <p:nvPr/>
        </p:nvSpPr>
        <p:spPr>
          <a:xfrm>
            <a:off x="10637533" y="-1"/>
            <a:ext cx="204669" cy="13716001"/>
          </a:xfrm>
          <a:prstGeom prst="rect">
            <a:avLst/>
          </a:prstGeom>
          <a:solidFill>
            <a:srgbClr val="FFDE59"/>
          </a:solidFill>
          <a:ln w="12700">
            <a:miter lim="400000"/>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606" name="TextBox 21"/>
          <p:cNvSpPr txBox="1"/>
          <p:nvPr/>
        </p:nvSpPr>
        <p:spPr>
          <a:xfrm>
            <a:off x="980326" y="3279677"/>
            <a:ext cx="9382868" cy="2235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defRPr b="1" spc="217" sz="5200">
                <a:solidFill>
                  <a:srgbClr val="FFDE59"/>
                </a:solidFill>
                <a:latin typeface="Open Sans Bold"/>
                <a:ea typeface="Open Sans Bold"/>
                <a:cs typeface="Open Sans Bold"/>
                <a:sym typeface="Open Sans Bold"/>
              </a:defRPr>
            </a:pPr>
            <a:r>
              <a:t>Garbage collection</a:t>
            </a:r>
          </a:p>
          <a:p>
            <a:pPr lvl="1" marL="662940" indent="-205740" algn="l" defTabSz="1219200">
              <a:buClr>
                <a:srgbClr val="FFDE59"/>
              </a:buClr>
              <a:buSzPct val="100000"/>
              <a:buChar char="❑"/>
              <a:defRPr b="1" spc="200" sz="1200">
                <a:solidFill>
                  <a:srgbClr val="FFDE59"/>
                </a:solidFill>
                <a:latin typeface="Open Sans Bold"/>
                <a:ea typeface="Open Sans Bold"/>
                <a:cs typeface="Open Sans Bold"/>
                <a:sym typeface="Open Sans Bold"/>
              </a:defRPr>
            </a:pPr>
          </a:p>
          <a:p>
            <a:pPr lvl="1" marL="898071" indent="-440871" algn="l" defTabSz="1219200">
              <a:buClr>
                <a:srgbClr val="FFDE59"/>
              </a:buClr>
              <a:buSzPct val="100000"/>
              <a:buChar char="❑"/>
              <a:defRPr spc="214" sz="3600">
                <a:solidFill>
                  <a:srgbClr val="FFFFFF"/>
                </a:solidFill>
                <a:latin typeface="Open Sans"/>
                <a:ea typeface="Open Sans"/>
                <a:cs typeface="Open Sans"/>
                <a:sym typeface="Open Sans"/>
              </a:defRPr>
            </a:pPr>
            <a:r>
              <a:t>Navigate real-world environment</a:t>
            </a:r>
          </a:p>
          <a:p>
            <a:pPr lvl="1" marL="868680" indent="-411480" algn="l" defTabSz="1219200">
              <a:buClr>
                <a:srgbClr val="FFDE59"/>
              </a:buClr>
              <a:buSzPct val="100000"/>
              <a:buChar char="❑"/>
              <a:defRPr spc="200" sz="1200">
                <a:solidFill>
                  <a:srgbClr val="FFFFFF"/>
                </a:solidFill>
                <a:latin typeface="Open Sans"/>
                <a:ea typeface="Open Sans"/>
                <a:cs typeface="Open Sans"/>
                <a:sym typeface="Open Sans"/>
              </a:defRPr>
            </a:pPr>
          </a:p>
          <a:p>
            <a:pPr lvl="1" marL="898071" indent="-440871" algn="l" defTabSz="1219200">
              <a:buClr>
                <a:srgbClr val="FFDE59"/>
              </a:buClr>
              <a:buSzPct val="100000"/>
              <a:buChar char="❑"/>
              <a:defRPr spc="214" sz="3600">
                <a:solidFill>
                  <a:srgbClr val="FFFFFF"/>
                </a:solidFill>
                <a:latin typeface="Open Sans"/>
                <a:ea typeface="Open Sans"/>
                <a:cs typeface="Open Sans"/>
                <a:sym typeface="Open Sans"/>
              </a:defRPr>
            </a:pPr>
            <a:r>
              <a:t>Pick garbage with manipulator</a:t>
            </a:r>
          </a:p>
        </p:txBody>
      </p:sp>
      <p:sp>
        <p:nvSpPr>
          <p:cNvPr id="607" name="TextBox 21"/>
          <p:cNvSpPr txBox="1"/>
          <p:nvPr/>
        </p:nvSpPr>
        <p:spPr>
          <a:xfrm>
            <a:off x="980324" y="6178638"/>
            <a:ext cx="9382869" cy="5143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defRPr b="1" spc="217" sz="5200">
                <a:solidFill>
                  <a:srgbClr val="FFDE59"/>
                </a:solidFill>
                <a:latin typeface="Open Sans Bold"/>
                <a:ea typeface="Open Sans Bold"/>
                <a:cs typeface="Open Sans Bold"/>
                <a:sym typeface="Open Sans Bold"/>
              </a:defRPr>
            </a:pPr>
            <a:r>
              <a:t>Essential components</a:t>
            </a:r>
          </a:p>
          <a:p>
            <a:pPr lvl="1" marL="662940" indent="-205740" algn="l" defTabSz="1219200">
              <a:buClr>
                <a:srgbClr val="FFDE59"/>
              </a:buClr>
              <a:buSzPct val="100000"/>
              <a:buChar char="❑"/>
              <a:defRPr b="1" spc="200" sz="1200">
                <a:solidFill>
                  <a:srgbClr val="FFDE59"/>
                </a:solidFill>
                <a:latin typeface="Open Sans Bold"/>
                <a:ea typeface="Open Sans Bold"/>
                <a:cs typeface="Open Sans Bold"/>
                <a:sym typeface="Open Sans Bold"/>
              </a:defRPr>
            </a:pPr>
          </a:p>
          <a:p>
            <a:pPr lvl="1" marL="898071" indent="-440871" algn="l" defTabSz="1219200">
              <a:buClr>
                <a:srgbClr val="FFDE59"/>
              </a:buClr>
              <a:buSzPct val="100000"/>
              <a:buChar char="❑"/>
              <a:defRPr spc="214" sz="3600">
                <a:solidFill>
                  <a:srgbClr val="FFFFFF"/>
                </a:solidFill>
                <a:latin typeface="Open Sans"/>
                <a:ea typeface="Open Sans"/>
                <a:cs typeface="Open Sans"/>
                <a:sym typeface="Open Sans"/>
              </a:defRPr>
            </a:pPr>
            <a:r>
              <a:t>Object recognition via YOLOv4</a:t>
            </a:r>
          </a:p>
          <a:p>
            <a:pPr lvl="1" marL="868680" indent="-411480" algn="l" defTabSz="1219200">
              <a:buClr>
                <a:srgbClr val="FFDE59"/>
              </a:buClr>
              <a:buSzPct val="100000"/>
              <a:buChar char="❑"/>
              <a:defRPr spc="200" sz="1200">
                <a:solidFill>
                  <a:srgbClr val="FFFFFF"/>
                </a:solidFill>
                <a:latin typeface="Open Sans"/>
                <a:ea typeface="Open Sans"/>
                <a:cs typeface="Open Sans"/>
                <a:sym typeface="Open Sans"/>
              </a:defRPr>
            </a:pPr>
          </a:p>
          <a:p>
            <a:pPr lvl="1" marL="898071" indent="-440871" algn="l" defTabSz="1219200">
              <a:buClr>
                <a:srgbClr val="FFDE59"/>
              </a:buClr>
              <a:buSzPct val="100000"/>
              <a:buChar char="❑"/>
              <a:defRPr spc="214" sz="3600">
                <a:solidFill>
                  <a:srgbClr val="FFFFFF"/>
                </a:solidFill>
                <a:latin typeface="Open Sans"/>
                <a:ea typeface="Open Sans"/>
                <a:cs typeface="Open Sans"/>
                <a:sym typeface="Open Sans"/>
              </a:defRPr>
            </a:pPr>
            <a:r>
              <a:t>Simultaneous Localization and Mapping</a:t>
            </a:r>
          </a:p>
          <a:p>
            <a:pPr lvl="1" marL="868680" indent="-411480" algn="l" defTabSz="1219200">
              <a:buClr>
                <a:srgbClr val="FFDE59"/>
              </a:buClr>
              <a:buSzPct val="100000"/>
              <a:buChar char="❑"/>
              <a:defRPr spc="200" sz="1200">
                <a:solidFill>
                  <a:srgbClr val="FFFFFF"/>
                </a:solidFill>
                <a:latin typeface="Open Sans"/>
                <a:ea typeface="Open Sans"/>
                <a:cs typeface="Open Sans"/>
                <a:sym typeface="Open Sans"/>
              </a:defRPr>
            </a:pPr>
          </a:p>
          <a:p>
            <a:pPr lvl="1" marL="898071" indent="-440871" algn="l" defTabSz="1219200">
              <a:buClr>
                <a:srgbClr val="FFDE59"/>
              </a:buClr>
              <a:buSzPct val="100000"/>
              <a:buChar char="❑"/>
              <a:defRPr spc="214" sz="3600">
                <a:solidFill>
                  <a:srgbClr val="FFFFFF"/>
                </a:solidFill>
                <a:latin typeface="Open Sans"/>
                <a:ea typeface="Open Sans"/>
                <a:cs typeface="Open Sans"/>
                <a:sym typeface="Open Sans"/>
              </a:defRPr>
            </a:pPr>
            <a:r>
              <a:t>NARS real-time reasoning and learning component (our ongoing work), responsible for decision making</a:t>
            </a:r>
          </a:p>
        </p:txBody>
      </p:sp>
      <p:pic>
        <p:nvPicPr>
          <p:cNvPr id="608" name="NARS_Transbot.mp4" descr="NARS_Transbot.mp4"/>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11236186" y="3288153"/>
            <a:ext cx="12463062" cy="70435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9500" fill="hold"/>
                                        <p:tgtEl>
                                          <p:spTgt spid="60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6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608"/>
                </p:tgtEl>
              </p:cMediaNode>
            </p:video>
            <p:seq concurrent="1" prevAc="none" nextAc="seek">
              <p:cTn id="12" evtFilter="cancelBubble" nodeType="interactiveSeq" restart="whenNotActive" fill="hold">
                <p:stCondLst>
                  <p:cond delay="0" evt="onClick">
                    <p:tgtEl>
                      <p:spTgt spid="608"/>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608"/>
                                        </p:tgtEl>
                                      </p:cBhvr>
                                    </p:cmd>
                                  </p:childTnLst>
                                </p:cTn>
                              </p:par>
                            </p:childTnLst>
                          </p:cTn>
                        </p:par>
                      </p:childTnLst>
                    </p:cTn>
                  </p:par>
                </p:childTnLst>
              </p:cTn>
              <p:nextCondLst>
                <p:cond delay="0" evt="onClick">
                  <p:tgtEl>
                    <p:spTgt spid="60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611"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612"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TEST PROCEDURE</a:t>
            </a:r>
          </a:p>
        </p:txBody>
      </p:sp>
      <p:grpSp>
        <p:nvGrpSpPr>
          <p:cNvPr id="621" name="Group 8"/>
          <p:cNvGrpSpPr/>
          <p:nvPr/>
        </p:nvGrpSpPr>
        <p:grpSpPr>
          <a:xfrm>
            <a:off x="18823886" y="13060850"/>
            <a:ext cx="3909260" cy="275406"/>
            <a:chOff x="0" y="0"/>
            <a:chExt cx="3909258" cy="275405"/>
          </a:xfrm>
        </p:grpSpPr>
        <p:pic>
          <p:nvPicPr>
            <p:cNvPr id="613"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614"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615"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616"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617"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618"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619"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620"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622" name="Рисунок 31" descr="Рисунок 31"/>
          <p:cNvPicPr>
            <a:picLocks noChangeAspect="1"/>
          </p:cNvPicPr>
          <p:nvPr/>
        </p:nvPicPr>
        <p:blipFill>
          <a:blip r:embed="rId4">
            <a:extLst/>
          </a:blip>
          <a:srcRect l="56260" t="4832" r="32426" b="5461"/>
          <a:stretch>
            <a:fillRect/>
          </a:stretch>
        </p:blipFill>
        <p:spPr>
          <a:xfrm>
            <a:off x="355105" y="-2"/>
            <a:ext cx="1912044" cy="13716002"/>
          </a:xfrm>
          <a:prstGeom prst="rect">
            <a:avLst/>
          </a:prstGeom>
          <a:ln w="12700">
            <a:miter lim="400000"/>
          </a:ln>
        </p:spPr>
      </p:pic>
      <p:pic>
        <p:nvPicPr>
          <p:cNvPr id="623" name="Picture 3" descr="Picture 3"/>
          <p:cNvPicPr>
            <a:picLocks noChangeAspect="1"/>
          </p:cNvPicPr>
          <p:nvPr/>
        </p:nvPicPr>
        <p:blipFill>
          <a:blip r:embed="rId5">
            <a:extLst/>
          </a:blip>
          <a:stretch>
            <a:fillRect/>
          </a:stretch>
        </p:blipFill>
        <p:spPr>
          <a:xfrm>
            <a:off x="10099602" y="2339997"/>
            <a:ext cx="14284399" cy="60959"/>
          </a:xfrm>
          <a:prstGeom prst="rect">
            <a:avLst/>
          </a:prstGeom>
          <a:ln w="12700">
            <a:miter lim="400000"/>
          </a:ln>
        </p:spPr>
      </p:pic>
      <p:sp>
        <p:nvSpPr>
          <p:cNvPr id="624" name="TextBox 7"/>
          <p:cNvSpPr txBox="1"/>
          <p:nvPr/>
        </p:nvSpPr>
        <p:spPr>
          <a:xfrm>
            <a:off x="3255659" y="3406773"/>
            <a:ext cx="14899403" cy="77343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r>
              <a:t>The robot was positioned at a starting point within the testbed and sent on an initial control route to generate the initial map</a:t>
            </a:r>
          </a:p>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r>
              <a:t>Bottles and cups of different sizes (10 objects) and materials (plastic, paper and glass) were placed at the checkpoints in upright position, and the success rate in object detection and manipulator control was recorded during the mission.</a:t>
            </a:r>
          </a:p>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r>
              <a:t>The reasoner is given with the initial background knowledge (on the right)</a:t>
            </a:r>
          </a:p>
          <a:p>
            <a:pPr algn="l" defTabSz="1625600">
              <a:defRPr sz="4200">
                <a:solidFill>
                  <a:srgbClr val="000000"/>
                </a:solidFill>
                <a:latin typeface="Consolas"/>
                <a:ea typeface="Consolas"/>
                <a:cs typeface="Consolas"/>
                <a:sym typeface="Consolas"/>
              </a:defRPr>
            </a:pPr>
            <a:r>
              <a:t>   </a:t>
            </a:r>
            <a:endParaRPr sz="3600">
              <a:solidFill>
                <a:srgbClr val="124E19"/>
              </a:solidFill>
              <a:latin typeface="Open Sans"/>
              <a:ea typeface="Open Sans"/>
              <a:cs typeface="Open Sans"/>
              <a:sym typeface="Open Sans"/>
            </a:endParaRPr>
          </a:p>
          <a:p>
            <a:pPr lvl="1" marL="803728" indent="-587828" algn="l" defTabSz="1219200">
              <a:buClr>
                <a:srgbClr val="FDA715"/>
              </a:buClr>
              <a:buSzPct val="100000"/>
              <a:buChar char="❑"/>
              <a:defRPr sz="3600">
                <a:solidFill>
                  <a:srgbClr val="124E19"/>
                </a:solidFill>
                <a:latin typeface="Open Sans"/>
                <a:ea typeface="Open Sans"/>
                <a:cs typeface="Open Sans"/>
                <a:sym typeface="Open Sans"/>
              </a:defRPr>
            </a:pPr>
            <a:r>
              <a:t>Checkpoints were established in a circular route through the testbed which the robot used as named guidance points</a:t>
            </a:r>
          </a:p>
        </p:txBody>
      </p:sp>
      <p:sp>
        <p:nvSpPr>
          <p:cNvPr id="625" name="Rectangle 11"/>
          <p:cNvSpPr/>
          <p:nvPr/>
        </p:nvSpPr>
        <p:spPr>
          <a:xfrm>
            <a:off x="18394732" y="4013455"/>
            <a:ext cx="5634163" cy="7531208"/>
          </a:xfrm>
          <a:prstGeom prst="rect">
            <a:avLst/>
          </a:prstGeom>
          <a:ln w="25400">
            <a:solidFill>
              <a:srgbClr val="213650"/>
            </a:solidFill>
          </a:ln>
        </p:spPr>
        <p:txBody>
          <a:bodyPr lIns="60959" tIns="60959" rIns="60959" bIns="60959" anchor="ctr"/>
          <a:lstStyle/>
          <a:p>
            <a:pPr algn="l" defTabSz="1625600">
              <a:defRPr>
                <a:solidFill>
                  <a:srgbClr val="FFFFFF"/>
                </a:solidFill>
                <a:latin typeface="Calibri"/>
                <a:ea typeface="Calibri"/>
                <a:cs typeface="Calibri"/>
                <a:sym typeface="Calibri"/>
              </a:defRPr>
            </a:pPr>
          </a:p>
        </p:txBody>
      </p:sp>
      <p:sp>
        <p:nvSpPr>
          <p:cNvPr id="626" name="TextBox 2"/>
          <p:cNvSpPr txBox="1"/>
          <p:nvPr/>
        </p:nvSpPr>
        <p:spPr>
          <a:xfrm>
            <a:off x="18557284" y="4276622"/>
            <a:ext cx="5452719" cy="7173745"/>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algn="l" defTabSz="1219200">
              <a:defRPr sz="2600">
                <a:solidFill>
                  <a:srgbClr val="000000"/>
                </a:solidFill>
                <a:latin typeface="Calibri"/>
                <a:ea typeface="Calibri"/>
                <a:cs typeface="Calibri"/>
                <a:sym typeface="Calibri"/>
              </a:defRPr>
            </a:pPr>
            <a:r>
              <a:t>// Go to checkpoint to arrive there:</a:t>
            </a:r>
          </a:p>
          <a:p>
            <a:pPr algn="l" defTabSz="1219200">
              <a:defRPr sz="2600">
                <a:solidFill>
                  <a:srgbClr val="000000"/>
                </a:solidFill>
                <a:latin typeface="Calibri"/>
                <a:ea typeface="Calibri"/>
                <a:cs typeface="Calibri"/>
                <a:sym typeface="Calibri"/>
              </a:defRPr>
            </a:pPr>
            <a:r>
              <a:t>&lt;(&lt;gripper --&gt; [open]&gt; &amp;/ </a:t>
            </a:r>
          </a:p>
          <a:p>
            <a:pPr algn="l" defTabSz="1219200">
              <a:defRPr sz="2600">
                <a:solidFill>
                  <a:srgbClr val="000000"/>
                </a:solidFill>
                <a:latin typeface="Calibri"/>
                <a:ea typeface="Calibri"/>
                <a:cs typeface="Calibri"/>
                <a:sym typeface="Calibri"/>
              </a:defRPr>
            </a:pPr>
            <a:r>
              <a:t>&lt;({SELF} * {$P}) --&gt; ^goto&gt;) =/&gt; </a:t>
            </a:r>
          </a:p>
          <a:p>
            <a:pPr algn="l" defTabSz="1219200">
              <a:defRPr sz="2600">
                <a:solidFill>
                  <a:srgbClr val="000000"/>
                </a:solidFill>
                <a:latin typeface="Calibri"/>
                <a:ea typeface="Calibri"/>
                <a:cs typeface="Calibri"/>
                <a:sym typeface="Calibri"/>
              </a:defRPr>
            </a:pPr>
            <a:r>
              <a:t> &lt;{$P} --&gt; [at]&gt;&gt;.</a:t>
            </a:r>
          </a:p>
          <a:p>
            <a:pPr algn="l" defTabSz="1219200">
              <a:defRPr sz="2600">
                <a:solidFill>
                  <a:srgbClr val="000000"/>
                </a:solidFill>
                <a:latin typeface="Calibri"/>
                <a:ea typeface="Calibri"/>
                <a:cs typeface="Calibri"/>
                <a:sym typeface="Calibri"/>
              </a:defRPr>
            </a:pPr>
          </a:p>
          <a:p>
            <a:pPr algn="l" defTabSz="1219200">
              <a:defRPr sz="2600">
                <a:solidFill>
                  <a:srgbClr val="000000"/>
                </a:solidFill>
                <a:latin typeface="Calibri"/>
                <a:ea typeface="Calibri"/>
                <a:cs typeface="Calibri"/>
                <a:sym typeface="Calibri"/>
              </a:defRPr>
            </a:pPr>
            <a:r>
              <a:t>// If gripper is open and trash is seen, </a:t>
            </a:r>
          </a:p>
          <a:p>
            <a:pPr algn="l" defTabSz="1219200">
              <a:defRPr sz="2600">
                <a:solidFill>
                  <a:srgbClr val="000000"/>
                </a:solidFill>
                <a:latin typeface="Calibri"/>
                <a:ea typeface="Calibri"/>
                <a:cs typeface="Calibri"/>
                <a:sym typeface="Calibri"/>
              </a:defRPr>
            </a:pPr>
            <a:r>
              <a:t>// pick it up to hold it</a:t>
            </a:r>
          </a:p>
          <a:p>
            <a:pPr algn="l" defTabSz="1219200">
              <a:defRPr sz="2600">
                <a:solidFill>
                  <a:srgbClr val="000000"/>
                </a:solidFill>
                <a:latin typeface="Calibri"/>
                <a:ea typeface="Calibri"/>
                <a:cs typeface="Calibri"/>
                <a:sym typeface="Calibri"/>
              </a:defRPr>
            </a:pPr>
            <a:r>
              <a:t>&lt;((&lt;trash --&gt; [see]&gt; &amp;/ ^pick) =/&gt; </a:t>
            </a:r>
          </a:p>
          <a:p>
            <a:pPr algn="l" defTabSz="1219200">
              <a:defRPr sz="2600">
                <a:solidFill>
                  <a:srgbClr val="000000"/>
                </a:solidFill>
                <a:latin typeface="Calibri"/>
                <a:ea typeface="Calibri"/>
                <a:cs typeface="Calibri"/>
                <a:sym typeface="Calibri"/>
              </a:defRPr>
            </a:pPr>
            <a:r>
              <a:t> &lt;gripper --&gt; [hold]&gt;&gt;.</a:t>
            </a:r>
          </a:p>
          <a:p>
            <a:pPr algn="l" defTabSz="1219200">
              <a:defRPr sz="2600">
                <a:solidFill>
                  <a:srgbClr val="000000"/>
                </a:solidFill>
                <a:latin typeface="Calibri"/>
                <a:ea typeface="Calibri"/>
                <a:cs typeface="Calibri"/>
                <a:sym typeface="Calibri"/>
              </a:defRPr>
            </a:pPr>
          </a:p>
          <a:p>
            <a:pPr algn="l" defTabSz="1219200">
              <a:defRPr sz="2600">
                <a:solidFill>
                  <a:srgbClr val="000000"/>
                </a:solidFill>
                <a:latin typeface="Calibri"/>
                <a:ea typeface="Calibri"/>
                <a:cs typeface="Calibri"/>
                <a:sym typeface="Calibri"/>
              </a:defRPr>
            </a:pPr>
            <a:r>
              <a:t>// If the gripper is holding an object, </a:t>
            </a:r>
          </a:p>
          <a:p>
            <a:pPr algn="l" defTabSz="1219200">
              <a:defRPr sz="2600">
                <a:solidFill>
                  <a:srgbClr val="000000"/>
                </a:solidFill>
                <a:latin typeface="Calibri"/>
                <a:ea typeface="Calibri"/>
                <a:cs typeface="Calibri"/>
                <a:sym typeface="Calibri"/>
              </a:defRPr>
            </a:pPr>
            <a:r>
              <a:t>// drop it to the trailer</a:t>
            </a:r>
          </a:p>
          <a:p>
            <a:pPr algn="l" defTabSz="1219200">
              <a:defRPr sz="2600">
                <a:solidFill>
                  <a:srgbClr val="000000"/>
                </a:solidFill>
                <a:latin typeface="Calibri"/>
                <a:ea typeface="Calibri"/>
                <a:cs typeface="Calibri"/>
                <a:sym typeface="Calibri"/>
              </a:defRPr>
            </a:pPr>
            <a:r>
              <a:t>&lt;(&lt;gripper --&gt; [hold]&gt; &amp;/ ^drop) =/&gt; G&gt;.</a:t>
            </a:r>
          </a:p>
          <a:p>
            <a:pPr algn="l" defTabSz="1219200">
              <a:defRPr sz="2600">
                <a:solidFill>
                  <a:srgbClr val="000000"/>
                </a:solidFill>
                <a:latin typeface="Calibri"/>
                <a:ea typeface="Calibri"/>
                <a:cs typeface="Calibri"/>
                <a:sym typeface="Calibri"/>
              </a:defRPr>
            </a:pPr>
          </a:p>
          <a:p>
            <a:pPr algn="l" defTabSz="1219200">
              <a:defRPr sz="2600">
                <a:solidFill>
                  <a:srgbClr val="000000"/>
                </a:solidFill>
                <a:latin typeface="Calibri"/>
                <a:ea typeface="Calibri"/>
                <a:cs typeface="Calibri"/>
                <a:sym typeface="Calibri"/>
              </a:defRPr>
            </a:pPr>
            <a:r>
              <a:t>// bottles and cups are trash</a:t>
            </a:r>
          </a:p>
          <a:p>
            <a:pPr algn="l" defTabSz="1219200">
              <a:defRPr sz="2600">
                <a:solidFill>
                  <a:srgbClr val="000000"/>
                </a:solidFill>
                <a:latin typeface="Calibri"/>
                <a:ea typeface="Calibri"/>
                <a:cs typeface="Calibri"/>
                <a:sym typeface="Calibri"/>
              </a:defRPr>
            </a:pPr>
            <a:r>
              <a:t>&lt;(bottle | cup) --&gt; trash&gt;.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628" name="Picture 6" descr="Picture 6"/>
          <p:cNvPicPr>
            <a:picLocks noChangeAspect="1"/>
          </p:cNvPicPr>
          <p:nvPr/>
        </p:nvPicPr>
        <p:blipFill>
          <a:blip r:embed="rId3">
            <a:extLst/>
          </a:blip>
          <a:stretch>
            <a:fillRect/>
          </a:stretch>
        </p:blipFill>
        <p:spPr>
          <a:xfrm>
            <a:off x="-1" y="-1"/>
            <a:ext cx="3256801" cy="2012952"/>
          </a:xfrm>
          <a:prstGeom prst="rect">
            <a:avLst/>
          </a:prstGeom>
          <a:ln w="12700">
            <a:miter lim="400000"/>
          </a:ln>
        </p:spPr>
      </p:pic>
      <p:pic>
        <p:nvPicPr>
          <p:cNvPr id="629" name="Picture 7" descr="Picture 7"/>
          <p:cNvPicPr>
            <a:picLocks noChangeAspect="1"/>
          </p:cNvPicPr>
          <p:nvPr/>
        </p:nvPicPr>
        <p:blipFill>
          <a:blip r:embed="rId4">
            <a:extLst/>
          </a:blip>
          <a:stretch>
            <a:fillRect/>
          </a:stretch>
        </p:blipFill>
        <p:spPr>
          <a:xfrm>
            <a:off x="23012402" y="11490462"/>
            <a:ext cx="1371601" cy="2225540"/>
          </a:xfrm>
          <a:prstGeom prst="rect">
            <a:avLst/>
          </a:prstGeom>
          <a:ln w="12700">
            <a:miter lim="400000"/>
          </a:ln>
        </p:spPr>
      </p:pic>
      <p:grpSp>
        <p:nvGrpSpPr>
          <p:cNvPr id="638" name="Group 8"/>
          <p:cNvGrpSpPr/>
          <p:nvPr/>
        </p:nvGrpSpPr>
        <p:grpSpPr>
          <a:xfrm>
            <a:off x="1302171" y="12624381"/>
            <a:ext cx="3909260" cy="275406"/>
            <a:chOff x="0" y="0"/>
            <a:chExt cx="3909258" cy="275405"/>
          </a:xfrm>
        </p:grpSpPr>
        <p:pic>
          <p:nvPicPr>
            <p:cNvPr id="630" name="Picture 9" descr="Picture 9"/>
            <p:cNvPicPr>
              <a:picLocks noChangeAspect="1"/>
            </p:cNvPicPr>
            <p:nvPr/>
          </p:nvPicPr>
          <p:blipFill>
            <a:blip r:embed="rId5">
              <a:extLst/>
            </a:blip>
            <a:stretch>
              <a:fillRect/>
            </a:stretch>
          </p:blipFill>
          <p:spPr>
            <a:xfrm>
              <a:off x="-1" y="0"/>
              <a:ext cx="483169" cy="275406"/>
            </a:xfrm>
            <a:prstGeom prst="rect">
              <a:avLst/>
            </a:prstGeom>
            <a:ln w="12700" cap="flat">
              <a:noFill/>
              <a:miter lim="400000"/>
            </a:ln>
            <a:effectLst/>
          </p:spPr>
        </p:pic>
        <p:pic>
          <p:nvPicPr>
            <p:cNvPr id="631" name="Picture 10" descr="Picture 10"/>
            <p:cNvPicPr>
              <a:picLocks noChangeAspect="1"/>
            </p:cNvPicPr>
            <p:nvPr/>
          </p:nvPicPr>
          <p:blipFill>
            <a:blip r:embed="rId5">
              <a:extLst/>
            </a:blip>
            <a:stretch>
              <a:fillRect/>
            </a:stretch>
          </p:blipFill>
          <p:spPr>
            <a:xfrm>
              <a:off x="483167" y="0"/>
              <a:ext cx="483168" cy="275406"/>
            </a:xfrm>
            <a:prstGeom prst="rect">
              <a:avLst/>
            </a:prstGeom>
            <a:ln w="12700" cap="flat">
              <a:noFill/>
              <a:miter lim="400000"/>
            </a:ln>
            <a:effectLst/>
          </p:spPr>
        </p:pic>
        <p:pic>
          <p:nvPicPr>
            <p:cNvPr id="632" name="Picture 11" descr="Picture 11"/>
            <p:cNvPicPr>
              <a:picLocks noChangeAspect="1"/>
            </p:cNvPicPr>
            <p:nvPr/>
          </p:nvPicPr>
          <p:blipFill>
            <a:blip r:embed="rId5">
              <a:extLst/>
            </a:blip>
            <a:stretch>
              <a:fillRect/>
            </a:stretch>
          </p:blipFill>
          <p:spPr>
            <a:xfrm>
              <a:off x="984135" y="0"/>
              <a:ext cx="483168" cy="275406"/>
            </a:xfrm>
            <a:prstGeom prst="rect">
              <a:avLst/>
            </a:prstGeom>
            <a:ln w="12700" cap="flat">
              <a:noFill/>
              <a:miter lim="400000"/>
            </a:ln>
            <a:effectLst/>
          </p:spPr>
        </p:pic>
        <p:pic>
          <p:nvPicPr>
            <p:cNvPr id="633" name="Picture 12" descr="Picture 12"/>
            <p:cNvPicPr>
              <a:picLocks noChangeAspect="1"/>
            </p:cNvPicPr>
            <p:nvPr/>
          </p:nvPicPr>
          <p:blipFill>
            <a:blip r:embed="rId5">
              <a:extLst/>
            </a:blip>
            <a:stretch>
              <a:fillRect/>
            </a:stretch>
          </p:blipFill>
          <p:spPr>
            <a:xfrm>
              <a:off x="1467303" y="0"/>
              <a:ext cx="483168" cy="275406"/>
            </a:xfrm>
            <a:prstGeom prst="rect">
              <a:avLst/>
            </a:prstGeom>
            <a:ln w="12700" cap="flat">
              <a:noFill/>
              <a:miter lim="400000"/>
            </a:ln>
            <a:effectLst/>
          </p:spPr>
        </p:pic>
        <p:pic>
          <p:nvPicPr>
            <p:cNvPr id="634" name="Picture 13" descr="Picture 13"/>
            <p:cNvPicPr>
              <a:picLocks noChangeAspect="1"/>
            </p:cNvPicPr>
            <p:nvPr/>
          </p:nvPicPr>
          <p:blipFill>
            <a:blip r:embed="rId5">
              <a:extLst/>
            </a:blip>
            <a:stretch>
              <a:fillRect/>
            </a:stretch>
          </p:blipFill>
          <p:spPr>
            <a:xfrm>
              <a:off x="3426091" y="0"/>
              <a:ext cx="483168" cy="275406"/>
            </a:xfrm>
            <a:prstGeom prst="rect">
              <a:avLst/>
            </a:prstGeom>
            <a:ln w="12700" cap="flat">
              <a:noFill/>
              <a:miter lim="400000"/>
            </a:ln>
            <a:effectLst/>
          </p:spPr>
        </p:pic>
        <p:pic>
          <p:nvPicPr>
            <p:cNvPr id="635" name="Picture 14" descr="Picture 14"/>
            <p:cNvPicPr>
              <a:picLocks noChangeAspect="1"/>
            </p:cNvPicPr>
            <p:nvPr/>
          </p:nvPicPr>
          <p:blipFill>
            <a:blip r:embed="rId5">
              <a:extLst/>
            </a:blip>
            <a:stretch>
              <a:fillRect/>
            </a:stretch>
          </p:blipFill>
          <p:spPr>
            <a:xfrm>
              <a:off x="2942924" y="0"/>
              <a:ext cx="483168" cy="275406"/>
            </a:xfrm>
            <a:prstGeom prst="rect">
              <a:avLst/>
            </a:prstGeom>
            <a:ln w="12700" cap="flat">
              <a:noFill/>
              <a:miter lim="400000"/>
            </a:ln>
            <a:effectLst/>
          </p:spPr>
        </p:pic>
        <p:pic>
          <p:nvPicPr>
            <p:cNvPr id="636" name="Picture 15" descr="Picture 15"/>
            <p:cNvPicPr>
              <a:picLocks noChangeAspect="1"/>
            </p:cNvPicPr>
            <p:nvPr/>
          </p:nvPicPr>
          <p:blipFill>
            <a:blip r:embed="rId5">
              <a:extLst/>
            </a:blip>
            <a:stretch>
              <a:fillRect/>
            </a:stretch>
          </p:blipFill>
          <p:spPr>
            <a:xfrm>
              <a:off x="2459757" y="0"/>
              <a:ext cx="483168" cy="275406"/>
            </a:xfrm>
            <a:prstGeom prst="rect">
              <a:avLst/>
            </a:prstGeom>
            <a:ln w="12700" cap="flat">
              <a:noFill/>
              <a:miter lim="400000"/>
            </a:ln>
            <a:effectLst/>
          </p:spPr>
        </p:pic>
        <p:pic>
          <p:nvPicPr>
            <p:cNvPr id="637" name="Picture 16" descr="Picture 16"/>
            <p:cNvPicPr>
              <a:picLocks noChangeAspect="1"/>
            </p:cNvPicPr>
            <p:nvPr/>
          </p:nvPicPr>
          <p:blipFill>
            <a:blip r:embed="rId5">
              <a:extLst/>
            </a:blip>
            <a:stretch>
              <a:fillRect/>
            </a:stretch>
          </p:blipFill>
          <p:spPr>
            <a:xfrm>
              <a:off x="1950470" y="0"/>
              <a:ext cx="483168" cy="275406"/>
            </a:xfrm>
            <a:prstGeom prst="rect">
              <a:avLst/>
            </a:prstGeom>
            <a:ln w="12700" cap="flat">
              <a:noFill/>
              <a:miter lim="400000"/>
            </a:ln>
            <a:effectLst/>
          </p:spPr>
        </p:pic>
      </p:grpSp>
      <p:sp>
        <p:nvSpPr>
          <p:cNvPr id="639" name="TextBox 20"/>
          <p:cNvSpPr txBox="1"/>
          <p:nvPr/>
        </p:nvSpPr>
        <p:spPr>
          <a:xfrm>
            <a:off x="-1" y="5734358"/>
            <a:ext cx="24384002" cy="11880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ts val="8900"/>
              </a:lnSpc>
              <a:defRPr sz="9600">
                <a:solidFill>
                  <a:srgbClr val="FFDE59"/>
                </a:solidFill>
                <a:latin typeface="Open Sans Bold Bold"/>
                <a:ea typeface="Open Sans Bold Bold"/>
                <a:cs typeface="Open Sans Bold Bold"/>
                <a:sym typeface="Open Sans Bold Bold"/>
              </a:defRPr>
            </a:lvl1pPr>
          </a:lstStyle>
          <a:p>
            <a:pPr/>
            <a:r>
              <a:t>RESULTS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Прямоугольник 4"/>
          <p:cNvSpPr/>
          <p:nvPr/>
        </p:nvSpPr>
        <p:spPr>
          <a:xfrm>
            <a:off x="3827079" y="1678857"/>
            <a:ext cx="10630568" cy="667563"/>
          </a:xfrm>
          <a:prstGeom prst="rect">
            <a:avLst/>
          </a:prstGeom>
          <a:solidFill>
            <a:srgbClr val="F2F2F2"/>
          </a:solidFill>
          <a:ln w="12700">
            <a:miter lim="400000"/>
          </a:ln>
        </p:spPr>
        <p:txBody>
          <a:bodyPr lIns="60959" tIns="60959" rIns="60959" bIns="60959" anchor="ctr"/>
          <a:lstStyle/>
          <a:p>
            <a:pPr defTabSz="1219200">
              <a:defRPr>
                <a:solidFill>
                  <a:srgbClr val="BFBFBF"/>
                </a:solidFill>
                <a:latin typeface="Calibri"/>
                <a:ea typeface="Calibri"/>
                <a:cs typeface="Calibri"/>
                <a:sym typeface="Calibri"/>
              </a:defRPr>
            </a:pPr>
          </a:p>
        </p:txBody>
      </p:sp>
      <p:pic>
        <p:nvPicPr>
          <p:cNvPr id="642" name="Picture 6" descr="Picture 6"/>
          <p:cNvPicPr>
            <a:picLocks noChangeAspect="1"/>
          </p:cNvPicPr>
          <p:nvPr/>
        </p:nvPicPr>
        <p:blipFill>
          <a:blip r:embed="rId2">
            <a:extLst/>
          </a:blip>
          <a:stretch>
            <a:fillRect/>
          </a:stretch>
        </p:blipFill>
        <p:spPr>
          <a:xfrm rot="18900000">
            <a:off x="23266890" y="688114"/>
            <a:ext cx="414471" cy="414472"/>
          </a:xfrm>
          <a:prstGeom prst="rect">
            <a:avLst/>
          </a:prstGeom>
          <a:ln w="12700">
            <a:miter lim="400000"/>
          </a:ln>
        </p:spPr>
      </p:pic>
      <p:sp>
        <p:nvSpPr>
          <p:cNvPr id="643" name="TextBox 11"/>
          <p:cNvSpPr txBox="1"/>
          <p:nvPr/>
        </p:nvSpPr>
        <p:spPr>
          <a:xfrm>
            <a:off x="3301506" y="1029106"/>
            <a:ext cx="1852352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10100"/>
              </a:lnSpc>
              <a:defRPr sz="9200">
                <a:solidFill>
                  <a:srgbClr val="124E19"/>
                </a:solidFill>
                <a:latin typeface="Open Sans Bold Bold"/>
                <a:ea typeface="Open Sans Bold Bold"/>
                <a:cs typeface="Open Sans Bold Bold"/>
                <a:sym typeface="Open Sans Bold Bold"/>
              </a:defRPr>
            </a:lvl1pPr>
          </a:lstStyle>
          <a:p>
            <a:pPr/>
            <a:r>
              <a:t>RESULTS</a:t>
            </a:r>
          </a:p>
        </p:txBody>
      </p:sp>
      <p:grpSp>
        <p:nvGrpSpPr>
          <p:cNvPr id="652" name="Group 8"/>
          <p:cNvGrpSpPr/>
          <p:nvPr/>
        </p:nvGrpSpPr>
        <p:grpSpPr>
          <a:xfrm>
            <a:off x="18823886" y="13060850"/>
            <a:ext cx="3909260" cy="275406"/>
            <a:chOff x="0" y="0"/>
            <a:chExt cx="3909258" cy="275405"/>
          </a:xfrm>
        </p:grpSpPr>
        <p:pic>
          <p:nvPicPr>
            <p:cNvPr id="644" name="Picture 9" descr="Picture 9"/>
            <p:cNvPicPr>
              <a:picLocks noChangeAspect="1"/>
            </p:cNvPicPr>
            <p:nvPr/>
          </p:nvPicPr>
          <p:blipFill>
            <a:blip r:embed="rId3">
              <a:extLst/>
            </a:blip>
            <a:stretch>
              <a:fillRect/>
            </a:stretch>
          </p:blipFill>
          <p:spPr>
            <a:xfrm>
              <a:off x="-1" y="0"/>
              <a:ext cx="483169" cy="275406"/>
            </a:xfrm>
            <a:prstGeom prst="rect">
              <a:avLst/>
            </a:prstGeom>
            <a:ln w="12700" cap="flat">
              <a:noFill/>
              <a:miter lim="400000"/>
            </a:ln>
            <a:effectLst/>
          </p:spPr>
        </p:pic>
        <p:pic>
          <p:nvPicPr>
            <p:cNvPr id="645" name="Picture 10" descr="Picture 10"/>
            <p:cNvPicPr>
              <a:picLocks noChangeAspect="1"/>
            </p:cNvPicPr>
            <p:nvPr/>
          </p:nvPicPr>
          <p:blipFill>
            <a:blip r:embed="rId3">
              <a:extLst/>
            </a:blip>
            <a:stretch>
              <a:fillRect/>
            </a:stretch>
          </p:blipFill>
          <p:spPr>
            <a:xfrm>
              <a:off x="483167" y="0"/>
              <a:ext cx="483168" cy="275406"/>
            </a:xfrm>
            <a:prstGeom prst="rect">
              <a:avLst/>
            </a:prstGeom>
            <a:ln w="12700" cap="flat">
              <a:noFill/>
              <a:miter lim="400000"/>
            </a:ln>
            <a:effectLst/>
          </p:spPr>
        </p:pic>
        <p:pic>
          <p:nvPicPr>
            <p:cNvPr id="646" name="Picture 11" descr="Picture 11"/>
            <p:cNvPicPr>
              <a:picLocks noChangeAspect="1"/>
            </p:cNvPicPr>
            <p:nvPr/>
          </p:nvPicPr>
          <p:blipFill>
            <a:blip r:embed="rId3">
              <a:extLst/>
            </a:blip>
            <a:stretch>
              <a:fillRect/>
            </a:stretch>
          </p:blipFill>
          <p:spPr>
            <a:xfrm>
              <a:off x="984135" y="0"/>
              <a:ext cx="483168" cy="275406"/>
            </a:xfrm>
            <a:prstGeom prst="rect">
              <a:avLst/>
            </a:prstGeom>
            <a:ln w="12700" cap="flat">
              <a:noFill/>
              <a:miter lim="400000"/>
            </a:ln>
            <a:effectLst/>
          </p:spPr>
        </p:pic>
        <p:pic>
          <p:nvPicPr>
            <p:cNvPr id="647" name="Picture 12" descr="Picture 12"/>
            <p:cNvPicPr>
              <a:picLocks noChangeAspect="1"/>
            </p:cNvPicPr>
            <p:nvPr/>
          </p:nvPicPr>
          <p:blipFill>
            <a:blip r:embed="rId3">
              <a:extLst/>
            </a:blip>
            <a:stretch>
              <a:fillRect/>
            </a:stretch>
          </p:blipFill>
          <p:spPr>
            <a:xfrm>
              <a:off x="1467303" y="0"/>
              <a:ext cx="483168" cy="275406"/>
            </a:xfrm>
            <a:prstGeom prst="rect">
              <a:avLst/>
            </a:prstGeom>
            <a:ln w="12700" cap="flat">
              <a:noFill/>
              <a:miter lim="400000"/>
            </a:ln>
            <a:effectLst/>
          </p:spPr>
        </p:pic>
        <p:pic>
          <p:nvPicPr>
            <p:cNvPr id="648" name="Picture 13" descr="Picture 13"/>
            <p:cNvPicPr>
              <a:picLocks noChangeAspect="1"/>
            </p:cNvPicPr>
            <p:nvPr/>
          </p:nvPicPr>
          <p:blipFill>
            <a:blip r:embed="rId3">
              <a:extLst/>
            </a:blip>
            <a:stretch>
              <a:fillRect/>
            </a:stretch>
          </p:blipFill>
          <p:spPr>
            <a:xfrm>
              <a:off x="3426091" y="0"/>
              <a:ext cx="483168" cy="275406"/>
            </a:xfrm>
            <a:prstGeom prst="rect">
              <a:avLst/>
            </a:prstGeom>
            <a:ln w="12700" cap="flat">
              <a:noFill/>
              <a:miter lim="400000"/>
            </a:ln>
            <a:effectLst/>
          </p:spPr>
        </p:pic>
        <p:pic>
          <p:nvPicPr>
            <p:cNvPr id="649" name="Picture 14" descr="Picture 14"/>
            <p:cNvPicPr>
              <a:picLocks noChangeAspect="1"/>
            </p:cNvPicPr>
            <p:nvPr/>
          </p:nvPicPr>
          <p:blipFill>
            <a:blip r:embed="rId3">
              <a:extLst/>
            </a:blip>
            <a:stretch>
              <a:fillRect/>
            </a:stretch>
          </p:blipFill>
          <p:spPr>
            <a:xfrm>
              <a:off x="2942924" y="0"/>
              <a:ext cx="483168" cy="275406"/>
            </a:xfrm>
            <a:prstGeom prst="rect">
              <a:avLst/>
            </a:prstGeom>
            <a:ln w="12700" cap="flat">
              <a:noFill/>
              <a:miter lim="400000"/>
            </a:ln>
            <a:effectLst/>
          </p:spPr>
        </p:pic>
        <p:pic>
          <p:nvPicPr>
            <p:cNvPr id="650" name="Picture 15" descr="Picture 15"/>
            <p:cNvPicPr>
              <a:picLocks noChangeAspect="1"/>
            </p:cNvPicPr>
            <p:nvPr/>
          </p:nvPicPr>
          <p:blipFill>
            <a:blip r:embed="rId3">
              <a:extLst/>
            </a:blip>
            <a:stretch>
              <a:fillRect/>
            </a:stretch>
          </p:blipFill>
          <p:spPr>
            <a:xfrm>
              <a:off x="2459757" y="0"/>
              <a:ext cx="483168" cy="275406"/>
            </a:xfrm>
            <a:prstGeom prst="rect">
              <a:avLst/>
            </a:prstGeom>
            <a:ln w="12700" cap="flat">
              <a:noFill/>
              <a:miter lim="400000"/>
            </a:ln>
            <a:effectLst/>
          </p:spPr>
        </p:pic>
        <p:pic>
          <p:nvPicPr>
            <p:cNvPr id="651" name="Picture 16" descr="Picture 16"/>
            <p:cNvPicPr>
              <a:picLocks noChangeAspect="1"/>
            </p:cNvPicPr>
            <p:nvPr/>
          </p:nvPicPr>
          <p:blipFill>
            <a:blip r:embed="rId3">
              <a:extLst/>
            </a:blip>
            <a:stretch>
              <a:fillRect/>
            </a:stretch>
          </p:blipFill>
          <p:spPr>
            <a:xfrm>
              <a:off x="1950470" y="0"/>
              <a:ext cx="483168" cy="275406"/>
            </a:xfrm>
            <a:prstGeom prst="rect">
              <a:avLst/>
            </a:prstGeom>
            <a:ln w="12700" cap="flat">
              <a:noFill/>
              <a:miter lim="400000"/>
            </a:ln>
            <a:effectLst/>
          </p:spPr>
        </p:pic>
      </p:grpSp>
      <p:pic>
        <p:nvPicPr>
          <p:cNvPr id="653" name="Рисунок 31" descr="Рисунок 31"/>
          <p:cNvPicPr>
            <a:picLocks noChangeAspect="1"/>
          </p:cNvPicPr>
          <p:nvPr/>
        </p:nvPicPr>
        <p:blipFill>
          <a:blip r:embed="rId4">
            <a:extLst/>
          </a:blip>
          <a:srcRect l="56260" t="4832" r="32426" b="5461"/>
          <a:stretch>
            <a:fillRect/>
          </a:stretch>
        </p:blipFill>
        <p:spPr>
          <a:xfrm>
            <a:off x="355105" y="-2"/>
            <a:ext cx="1912044" cy="13716002"/>
          </a:xfrm>
          <a:prstGeom prst="rect">
            <a:avLst/>
          </a:prstGeom>
          <a:ln w="12700">
            <a:miter lim="400000"/>
          </a:ln>
        </p:spPr>
      </p:pic>
      <p:pic>
        <p:nvPicPr>
          <p:cNvPr id="654" name="Рисунок 28" descr="Рисунок 28"/>
          <p:cNvPicPr>
            <a:picLocks noChangeAspect="1"/>
          </p:cNvPicPr>
          <p:nvPr/>
        </p:nvPicPr>
        <p:blipFill>
          <a:blip r:embed="rId5">
            <a:extLst/>
          </a:blip>
          <a:srcRect l="48740" t="0" r="0" b="0"/>
          <a:stretch>
            <a:fillRect/>
          </a:stretch>
        </p:blipFill>
        <p:spPr>
          <a:xfrm>
            <a:off x="20912750" y="8150969"/>
            <a:ext cx="3466112" cy="3803510"/>
          </a:xfrm>
          <a:prstGeom prst="rect">
            <a:avLst/>
          </a:prstGeom>
          <a:ln w="12700">
            <a:miter lim="400000"/>
          </a:ln>
        </p:spPr>
      </p:pic>
      <p:pic>
        <p:nvPicPr>
          <p:cNvPr id="655" name="Picture 3" descr="Picture 3"/>
          <p:cNvPicPr>
            <a:picLocks noChangeAspect="1"/>
          </p:cNvPicPr>
          <p:nvPr/>
        </p:nvPicPr>
        <p:blipFill>
          <a:blip r:embed="rId6">
            <a:extLst/>
          </a:blip>
          <a:stretch>
            <a:fillRect/>
          </a:stretch>
        </p:blipFill>
        <p:spPr>
          <a:xfrm>
            <a:off x="10099602" y="2339997"/>
            <a:ext cx="14284399" cy="60959"/>
          </a:xfrm>
          <a:prstGeom prst="rect">
            <a:avLst/>
          </a:prstGeom>
          <a:ln w="12700">
            <a:miter lim="400000"/>
          </a:ln>
        </p:spPr>
      </p:pic>
      <p:sp>
        <p:nvSpPr>
          <p:cNvPr id="656" name="TextBox 7"/>
          <p:cNvSpPr txBox="1"/>
          <p:nvPr/>
        </p:nvSpPr>
        <p:spPr>
          <a:xfrm>
            <a:off x="3061502" y="3264581"/>
            <a:ext cx="15340499" cy="8763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Overall task performance across 50 runs is </a:t>
            </a:r>
            <a:r>
              <a:rPr b="1"/>
              <a:t>68% </a:t>
            </a:r>
            <a:r>
              <a:t>(of collected garbage items)</a:t>
            </a: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Belief-Desire-Intention model baseline performs at </a:t>
            </a:r>
            <a:r>
              <a:rPr b="1"/>
              <a:t>56% </a:t>
            </a:r>
            <a:endParaRPr b="1"/>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Helpful hypotheses maintained at runtime such as system-built hypotheses that record success of picking individual objects:</a:t>
            </a:r>
          </a:p>
          <a:p>
            <a:pPr lvl="1" indent="215900" defTabSz="1219200">
              <a:defRPr b="1" sz="3200">
                <a:solidFill>
                  <a:srgbClr val="124E19"/>
                </a:solidFill>
                <a:latin typeface="Consolas"/>
                <a:ea typeface="Consolas"/>
                <a:cs typeface="Consolas"/>
                <a:sym typeface="Consolas"/>
              </a:defRPr>
            </a:pPr>
            <a:r>
              <a:t>&lt;(&lt;{instanceX} --&gt; [see]&gt; &amp;/ ^pick) =/&gt; &lt;gripper --&gt; [hold]&gt;&gt;</a:t>
            </a:r>
          </a:p>
          <a:p>
            <a:pPr lvl="1" indent="215900" defTabSz="1219200">
              <a:defRPr b="1" sz="3200">
                <a:solidFill>
                  <a:srgbClr val="124E19"/>
                </a:solidFill>
                <a:latin typeface="Consolas"/>
                <a:ea typeface="Consolas"/>
                <a:cs typeface="Consolas"/>
                <a:sym typeface="Consola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System built expectations about presence of trash objects at different places such as:</a:t>
            </a:r>
          </a:p>
          <a:p>
            <a:pPr lvl="1" indent="215900" defTabSz="1219200">
              <a:defRPr b="1" sz="3200">
                <a:solidFill>
                  <a:srgbClr val="124E19"/>
                </a:solidFill>
                <a:latin typeface="Consolas"/>
                <a:ea typeface="Consolas"/>
                <a:cs typeface="Consolas"/>
                <a:sym typeface="Consolas"/>
              </a:defRPr>
            </a:pPr>
            <a:r>
              <a:t>&lt;&lt;({SELF} * {Pi}) --&gt; at&gt; =/&gt; &lt;trash --&gt; [see]&gt;&gt;.</a:t>
            </a:r>
          </a:p>
          <a:p>
            <a:pPr lvl="1" indent="215900" defTabSz="1219200">
              <a:defRPr sz="4000">
                <a:solidFill>
                  <a:srgbClr val="124E19"/>
                </a:solidFill>
                <a:latin typeface="Open Sans"/>
                <a:ea typeface="Open Sans"/>
                <a:cs typeface="Open Sans"/>
                <a:sym typeface="Open Sans"/>
              </a:defRPr>
            </a:pPr>
          </a:p>
          <a:p>
            <a:pPr lvl="1" marL="825500" indent="-609600" algn="l" defTabSz="1219200">
              <a:buClr>
                <a:srgbClr val="FDA715"/>
              </a:buClr>
              <a:buSzPct val="100000"/>
              <a:buChar char="❑"/>
              <a:defRPr sz="4000">
                <a:solidFill>
                  <a:srgbClr val="124E19"/>
                </a:solidFill>
                <a:latin typeface="Open Sans"/>
                <a:ea typeface="Open Sans"/>
                <a:cs typeface="Open Sans"/>
                <a:sym typeface="Open Sans"/>
              </a:defRPr>
            </a:pPr>
            <a:r>
              <a:t>Potential future work: use for route optimization…</a:t>
            </a:r>
          </a:p>
        </p:txBody>
      </p:sp>
      <p:pic>
        <p:nvPicPr>
          <p:cNvPr id="657" name="Image" descr="Image"/>
          <p:cNvPicPr>
            <a:picLocks noChangeAspect="1"/>
          </p:cNvPicPr>
          <p:nvPr/>
        </p:nvPicPr>
        <p:blipFill>
          <a:blip r:embed="rId7">
            <a:extLst/>
          </a:blip>
          <a:stretch>
            <a:fillRect/>
          </a:stretch>
        </p:blipFill>
        <p:spPr>
          <a:xfrm>
            <a:off x="18164313" y="4226829"/>
            <a:ext cx="6214547" cy="772765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59" name="Рисунок 1" descr="Рисунок 1"/>
          <p:cNvPicPr>
            <a:picLocks noChangeAspect="1"/>
          </p:cNvPicPr>
          <p:nvPr/>
        </p:nvPicPr>
        <p:blipFill>
          <a:blip r:embed="rId2">
            <a:extLst/>
          </a:blip>
          <a:srcRect l="0" t="3224" r="0" b="7196"/>
          <a:stretch>
            <a:fillRect/>
          </a:stretch>
        </p:blipFill>
        <p:spPr>
          <a:xfrm>
            <a:off x="-15817" y="-1"/>
            <a:ext cx="24399817" cy="13716002"/>
          </a:xfrm>
          <a:prstGeom prst="rect">
            <a:avLst/>
          </a:prstGeom>
          <a:ln w="12700">
            <a:miter lim="400000"/>
          </a:ln>
        </p:spPr>
      </p:pic>
      <p:sp>
        <p:nvSpPr>
          <p:cNvPr id="660" name="TextBox 4"/>
          <p:cNvSpPr txBox="1"/>
          <p:nvPr/>
        </p:nvSpPr>
        <p:spPr>
          <a:xfrm>
            <a:off x="1069472" y="8351585"/>
            <a:ext cx="22889656" cy="1493501"/>
          </a:xfrm>
          <a:prstGeom prst="rect">
            <a:avLst/>
          </a:prstGeom>
          <a:ln w="12700">
            <a:miter lim="400000"/>
          </a:ln>
          <a:effectLst>
            <a:outerShdw sx="100000" sy="100000" kx="0" ky="0" algn="b" rotWithShape="0" blurRad="63500" dist="508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l" defTabSz="1219200">
              <a:lnSpc>
                <a:spcPts val="12400"/>
              </a:lnSpc>
              <a:defRPr b="1" spc="165" sz="8000">
                <a:solidFill>
                  <a:srgbClr val="FDA715"/>
                </a:solidFill>
                <a:latin typeface="Open Sans Bold Bold"/>
                <a:ea typeface="Open Sans Bold Bold"/>
                <a:cs typeface="Open Sans Bold Bold"/>
                <a:sym typeface="Open Sans Bold Bold"/>
              </a:defRPr>
            </a:pPr>
            <a:r>
              <a:t>II. NACE</a:t>
            </a:r>
            <a:r>
              <a:rPr>
                <a:solidFill>
                  <a:srgbClr val="1B4444"/>
                </a:solidFill>
              </a:rPr>
              <a:t> (</a:t>
            </a:r>
            <a:r>
              <a:t>N</a:t>
            </a:r>
            <a:r>
              <a:rPr>
                <a:solidFill>
                  <a:srgbClr val="1B4444"/>
                </a:solidFill>
              </a:rPr>
              <a:t>on-</a:t>
            </a:r>
            <a:r>
              <a:t>A</a:t>
            </a:r>
            <a:r>
              <a:rPr>
                <a:solidFill>
                  <a:srgbClr val="1B4444"/>
                </a:solidFill>
              </a:rPr>
              <a:t>xiomatic </a:t>
            </a:r>
            <a:r>
              <a:t>C</a:t>
            </a:r>
            <a:r>
              <a:rPr>
                <a:solidFill>
                  <a:srgbClr val="1B4444"/>
                </a:solidFill>
              </a:rPr>
              <a:t>ausal </a:t>
            </a:r>
            <a:r>
              <a:t>E</a:t>
            </a:r>
            <a:r>
              <a:rPr>
                <a:solidFill>
                  <a:srgbClr val="1B4444"/>
                </a:solidFill>
              </a:rPr>
              <a:t>xplorer)</a:t>
            </a:r>
          </a:p>
        </p:txBody>
      </p:sp>
      <p:sp>
        <p:nvSpPr>
          <p:cNvPr id="661" name="Rectangle 16"/>
          <p:cNvSpPr/>
          <p:nvPr/>
        </p:nvSpPr>
        <p:spPr>
          <a:xfrm>
            <a:off x="4427751" y="3637102"/>
            <a:ext cx="3081811" cy="3081812"/>
          </a:xfrm>
          <a:prstGeom prst="rect">
            <a:avLst/>
          </a:prstGeom>
          <a:solidFill>
            <a:srgbClr val="FFFFFF"/>
          </a:solidFill>
          <a:ln w="12700">
            <a:miter lim="400000"/>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pic>
        <p:nvPicPr>
          <p:cNvPr id="662" name="Picture 3" descr="Picture 3"/>
          <p:cNvPicPr>
            <a:picLocks noChangeAspect="1"/>
          </p:cNvPicPr>
          <p:nvPr/>
        </p:nvPicPr>
        <p:blipFill>
          <a:blip r:embed="rId3">
            <a:extLst/>
          </a:blip>
          <a:stretch>
            <a:fillRect/>
          </a:stretch>
        </p:blipFill>
        <p:spPr>
          <a:xfrm>
            <a:off x="4966768" y="4227783"/>
            <a:ext cx="2350288" cy="1900448"/>
          </a:xfrm>
          <a:prstGeom prst="rect">
            <a:avLst/>
          </a:prstGeom>
          <a:ln w="12700">
            <a:miter lim="400000"/>
          </a:ln>
        </p:spPr>
      </p:pic>
      <p:pic>
        <p:nvPicPr>
          <p:cNvPr id="663" name="Picture 4" descr="Picture 4"/>
          <p:cNvPicPr>
            <a:picLocks noChangeAspect="1"/>
          </p:cNvPicPr>
          <p:nvPr/>
        </p:nvPicPr>
        <p:blipFill>
          <a:blip r:embed="rId4">
            <a:extLst/>
          </a:blip>
          <a:stretch>
            <a:fillRect/>
          </a:stretch>
        </p:blipFill>
        <p:spPr>
          <a:xfrm>
            <a:off x="2372881" y="10631838"/>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5" name="Рисунок 1" descr="Рисунок 1"/>
          <p:cNvPicPr>
            <a:picLocks noChangeAspect="1"/>
          </p:cNvPicPr>
          <p:nvPr/>
        </p:nvPicPr>
        <p:blipFill>
          <a:blip r:embed="rId2">
            <a:extLst/>
          </a:blip>
          <a:srcRect l="0" t="14704" r="0" b="780"/>
          <a:stretch>
            <a:fillRect/>
          </a:stretch>
        </p:blipFill>
        <p:spPr>
          <a:xfrm>
            <a:off x="-5065" y="-1"/>
            <a:ext cx="24384002" cy="13741402"/>
          </a:xfrm>
          <a:prstGeom prst="rect">
            <a:avLst/>
          </a:prstGeom>
          <a:ln w="12700">
            <a:miter lim="400000"/>
          </a:ln>
        </p:spPr>
      </p:pic>
      <p:grpSp>
        <p:nvGrpSpPr>
          <p:cNvPr id="668" name="Группа 11"/>
          <p:cNvGrpSpPr/>
          <p:nvPr/>
        </p:nvGrpSpPr>
        <p:grpSpPr>
          <a:xfrm>
            <a:off x="14287" y="12240415"/>
            <a:ext cx="1601727" cy="1481932"/>
            <a:chOff x="0" y="0"/>
            <a:chExt cx="1601725" cy="1481930"/>
          </a:xfrm>
        </p:grpSpPr>
        <p:sp>
          <p:nvSpPr>
            <p:cNvPr id="666"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667"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671" name="Группа 11"/>
          <p:cNvGrpSpPr/>
          <p:nvPr/>
        </p:nvGrpSpPr>
        <p:grpSpPr>
          <a:xfrm>
            <a:off x="22790151" y="3970"/>
            <a:ext cx="1601727" cy="1481932"/>
            <a:chOff x="1" y="0"/>
            <a:chExt cx="1601725" cy="1481930"/>
          </a:xfrm>
        </p:grpSpPr>
        <p:sp>
          <p:nvSpPr>
            <p:cNvPr id="669"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670"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672" name="TextBox 7"/>
          <p:cNvSpPr txBox="1"/>
          <p:nvPr/>
        </p:nvSpPr>
        <p:spPr>
          <a:xfrm>
            <a:off x="2821358" y="3122202"/>
            <a:ext cx="18878624" cy="9169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FDA715"/>
                </a:solidFill>
                <a:latin typeface="Open Sans"/>
                <a:ea typeface="Open Sans"/>
                <a:cs typeface="Open Sans"/>
                <a:sym typeface="Open Sans"/>
              </a:defRPr>
            </a:pPr>
            <a:r>
              <a:t>Experiential Learning</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Learning from observation</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Incremental and interactive learning</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No high-level semantic encoding</a:t>
            </a: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Main Features</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Utilizes logical causal </a:t>
            </a:r>
            <a:r>
              <a:rPr b="1"/>
              <a:t>relation</a:t>
            </a:r>
            <a:r>
              <a:t> </a:t>
            </a:r>
            <a:r>
              <a:rPr b="1"/>
              <a:t>induction</a:t>
            </a:r>
            <a:r>
              <a:t> from observation using NAL aspects</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Empirical-causal relations </a:t>
            </a:r>
            <a:r>
              <a:rPr b="1"/>
              <a:t>capturing transitions between </a:t>
            </a:r>
            <a:r>
              <a:t>parts of states, not full transitions between states</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Planning for future states of </a:t>
            </a:r>
            <a:r>
              <a:rPr b="1"/>
              <a:t>maximum uncertainty </a:t>
            </a:r>
            <a:r>
              <a:t>for data-efficient exploration</a:t>
            </a:r>
          </a:p>
          <a:p>
            <a:pPr lvl="1" marL="803728" indent="-587828" algn="l" defTabSz="1219200">
              <a:buClr>
                <a:srgbClr val="FDA715"/>
              </a:buClr>
              <a:buSzPct val="100000"/>
              <a:buChar char="❑"/>
              <a:defRPr sz="1800">
                <a:solidFill>
                  <a:srgbClr val="124E19"/>
                </a:solidFill>
                <a:latin typeface="Open Sans"/>
                <a:ea typeface="Open Sans"/>
                <a:cs typeface="Open Sans"/>
                <a:sym typeface="Open Sans"/>
              </a:defRPr>
            </a:pPr>
          </a:p>
        </p:txBody>
      </p:sp>
      <p:sp>
        <p:nvSpPr>
          <p:cNvPr id="673" name="TextBox 8"/>
          <p:cNvSpPr txBox="1"/>
          <p:nvPr/>
        </p:nvSpPr>
        <p:spPr>
          <a:xfrm>
            <a:off x="3884464" y="1325895"/>
            <a:ext cx="16615072"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INTRO</a:t>
            </a:r>
            <a:r>
              <a:rPr>
                <a:solidFill>
                  <a:srgbClr val="FDA715"/>
                </a:solidFill>
              </a:rPr>
              <a:t>DUCTION</a:t>
            </a:r>
          </a:p>
        </p:txBody>
      </p:sp>
      <p:pic>
        <p:nvPicPr>
          <p:cNvPr id="674"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78" name="Группа 11"/>
          <p:cNvGrpSpPr/>
          <p:nvPr/>
        </p:nvGrpSpPr>
        <p:grpSpPr>
          <a:xfrm>
            <a:off x="22790151" y="3970"/>
            <a:ext cx="1601726" cy="1481932"/>
            <a:chOff x="1" y="0"/>
            <a:chExt cx="1601725" cy="1481930"/>
          </a:xfrm>
        </p:grpSpPr>
        <p:sp>
          <p:nvSpPr>
            <p:cNvPr id="676"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677"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681" name="Группа 11"/>
          <p:cNvGrpSpPr/>
          <p:nvPr/>
        </p:nvGrpSpPr>
        <p:grpSpPr>
          <a:xfrm>
            <a:off x="14287" y="12240415"/>
            <a:ext cx="1601727" cy="1481932"/>
            <a:chOff x="0" y="0"/>
            <a:chExt cx="1601725" cy="1481930"/>
          </a:xfrm>
        </p:grpSpPr>
        <p:sp>
          <p:nvSpPr>
            <p:cNvPr id="679"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680"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682" name="TextBox 8"/>
          <p:cNvSpPr txBox="1"/>
          <p:nvPr/>
        </p:nvSpPr>
        <p:spPr>
          <a:xfrm>
            <a:off x="3793278" y="906105"/>
            <a:ext cx="18205332" cy="10132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algn="l" defTabSz="1219200">
              <a:lnSpc>
                <a:spcPts val="8100"/>
              </a:lnSpc>
              <a:defRPr b="1" sz="6400">
                <a:solidFill>
                  <a:srgbClr val="1B4444"/>
                </a:solidFill>
                <a:latin typeface="Open Sans Bold Bold"/>
                <a:ea typeface="Open Sans Bold Bold"/>
                <a:cs typeface="Open Sans Bold Bold"/>
                <a:sym typeface="Open Sans Bold Bold"/>
              </a:defRPr>
            </a:pPr>
            <a:r>
              <a:rPr>
                <a:solidFill>
                  <a:srgbClr val="FDA715"/>
                </a:solidFill>
              </a:rPr>
              <a:t>CAUSAL REASONING</a:t>
            </a:r>
            <a:r>
              <a:t> IN NATURE</a:t>
            </a:r>
            <a:r>
              <a:rPr>
                <a:solidFill>
                  <a:srgbClr val="FFC000"/>
                </a:solidFill>
              </a:rPr>
              <a:t>…</a:t>
            </a:r>
          </a:p>
        </p:txBody>
      </p:sp>
      <p:pic>
        <p:nvPicPr>
          <p:cNvPr id="683" name="Google Shape;674;p81" descr="Google Shape;674;p81"/>
          <p:cNvPicPr>
            <a:picLocks noChangeAspect="0"/>
          </p:cNvPicPr>
          <p:nvPr/>
        </p:nvPicPr>
        <p:blipFill>
          <a:blip r:embed="rId2">
            <a:extLst/>
          </a:blip>
          <a:stretch>
            <a:fillRect/>
          </a:stretch>
        </p:blipFill>
        <p:spPr>
          <a:xfrm>
            <a:off x="15725342" y="2502139"/>
            <a:ext cx="6273268" cy="4673601"/>
          </a:xfrm>
          <a:prstGeom prst="rect">
            <a:avLst/>
          </a:prstGeom>
          <a:ln w="12700">
            <a:miter lim="400000"/>
          </a:ln>
        </p:spPr>
      </p:pic>
      <p:pic>
        <p:nvPicPr>
          <p:cNvPr id="684" name="Google Shape;667;p81" descr="Google Shape;667;p81"/>
          <p:cNvPicPr>
            <a:picLocks noChangeAspect="0"/>
          </p:cNvPicPr>
          <p:nvPr/>
        </p:nvPicPr>
        <p:blipFill>
          <a:blip r:embed="rId3">
            <a:extLst/>
          </a:blip>
          <a:stretch>
            <a:fillRect/>
          </a:stretch>
        </p:blipFill>
        <p:spPr>
          <a:xfrm>
            <a:off x="2596040" y="8340995"/>
            <a:ext cx="8641069" cy="4864601"/>
          </a:xfrm>
          <a:prstGeom prst="rect">
            <a:avLst/>
          </a:prstGeom>
          <a:ln w="12700">
            <a:miter lim="400000"/>
          </a:ln>
        </p:spPr>
      </p:pic>
      <p:sp>
        <p:nvSpPr>
          <p:cNvPr id="685" name="Google Shape;668;p81"/>
          <p:cNvSpPr/>
          <p:nvPr/>
        </p:nvSpPr>
        <p:spPr>
          <a:xfrm>
            <a:off x="7742040" y="8317924"/>
            <a:ext cx="3495201" cy="4864801"/>
          </a:xfrm>
          <a:prstGeom prst="rect">
            <a:avLst/>
          </a:prstGeom>
          <a:solidFill>
            <a:srgbClr val="FFFFFF"/>
          </a:solidFill>
          <a:ln w="12700">
            <a:solidFill>
              <a:srgbClr val="FFFFFF"/>
            </a:solidFill>
          </a:ln>
        </p:spPr>
        <p:txBody>
          <a:bodyPr lIns="60959" tIns="60959" rIns="60959" bIns="60959" anchor="ctr"/>
          <a:lstStyle/>
          <a:p>
            <a:pPr algn="l" defTabSz="1219200">
              <a:defRPr sz="4800">
                <a:solidFill>
                  <a:srgbClr val="000000"/>
                </a:solidFill>
                <a:latin typeface="Calibri"/>
                <a:ea typeface="Calibri"/>
                <a:cs typeface="Calibri"/>
                <a:sym typeface="Calibri"/>
              </a:defRPr>
            </a:pPr>
          </a:p>
        </p:txBody>
      </p:sp>
      <p:pic>
        <p:nvPicPr>
          <p:cNvPr id="686" name="Google Shape;669;p81" descr="Google Shape;669;p81"/>
          <p:cNvPicPr>
            <a:picLocks noChangeAspect="0"/>
          </p:cNvPicPr>
          <p:nvPr/>
        </p:nvPicPr>
        <p:blipFill>
          <a:blip r:embed="rId4">
            <a:extLst/>
          </a:blip>
          <a:stretch>
            <a:fillRect/>
          </a:stretch>
        </p:blipFill>
        <p:spPr>
          <a:xfrm>
            <a:off x="8798708" y="8340995"/>
            <a:ext cx="8641068" cy="4864585"/>
          </a:xfrm>
          <a:prstGeom prst="rect">
            <a:avLst/>
          </a:prstGeom>
          <a:ln w="12700">
            <a:miter lim="400000"/>
          </a:ln>
        </p:spPr>
      </p:pic>
      <p:sp>
        <p:nvSpPr>
          <p:cNvPr id="687" name="Google Shape;670;p81"/>
          <p:cNvSpPr/>
          <p:nvPr/>
        </p:nvSpPr>
        <p:spPr>
          <a:xfrm>
            <a:off x="13908374" y="8317924"/>
            <a:ext cx="3531201" cy="4864801"/>
          </a:xfrm>
          <a:prstGeom prst="rect">
            <a:avLst/>
          </a:prstGeom>
          <a:solidFill>
            <a:srgbClr val="FFFFFF"/>
          </a:solidFill>
          <a:ln w="12700">
            <a:solidFill>
              <a:srgbClr val="FFFFFF"/>
            </a:solidFill>
          </a:ln>
        </p:spPr>
        <p:txBody>
          <a:bodyPr lIns="60959" tIns="60959" rIns="60959" bIns="60959" anchor="ctr"/>
          <a:lstStyle/>
          <a:p>
            <a:pPr algn="l" defTabSz="1219200">
              <a:defRPr sz="4800">
                <a:solidFill>
                  <a:srgbClr val="000000"/>
                </a:solidFill>
                <a:latin typeface="Calibri"/>
                <a:ea typeface="Calibri"/>
                <a:cs typeface="Calibri"/>
                <a:sym typeface="Calibri"/>
              </a:defRPr>
            </a:pPr>
          </a:p>
        </p:txBody>
      </p:sp>
      <p:pic>
        <p:nvPicPr>
          <p:cNvPr id="688" name="Google Shape;673;p81" descr="Google Shape;673;p81"/>
          <p:cNvPicPr>
            <a:picLocks noChangeAspect="0"/>
          </p:cNvPicPr>
          <p:nvPr/>
        </p:nvPicPr>
        <p:blipFill>
          <a:blip r:embed="rId5">
            <a:extLst/>
          </a:blip>
          <a:stretch>
            <a:fillRect/>
          </a:stretch>
        </p:blipFill>
        <p:spPr>
          <a:xfrm>
            <a:off x="15648609" y="8385727"/>
            <a:ext cx="6350001" cy="4775201"/>
          </a:xfrm>
          <a:prstGeom prst="rect">
            <a:avLst/>
          </a:prstGeom>
          <a:ln w="12700">
            <a:miter lim="400000"/>
          </a:ln>
        </p:spPr>
      </p:pic>
      <p:sp>
        <p:nvSpPr>
          <p:cNvPr id="689" name="TextBox 7"/>
          <p:cNvSpPr txBox="1"/>
          <p:nvPr/>
        </p:nvSpPr>
        <p:spPr>
          <a:xfrm>
            <a:off x="1794669" y="2396615"/>
            <a:ext cx="13364819" cy="471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2" marL="1260929" indent="-587828" algn="l" defTabSz="1219200">
              <a:lnSpc>
                <a:spcPct val="150000"/>
              </a:lnSpc>
              <a:buClr>
                <a:srgbClr val="FDA715"/>
              </a:buClr>
              <a:buSzPct val="100000"/>
              <a:buChar char="❑"/>
              <a:defRPr sz="3600">
                <a:solidFill>
                  <a:srgbClr val="1B4444"/>
                </a:solidFill>
                <a:latin typeface="Open Sans"/>
                <a:ea typeface="Open Sans"/>
                <a:cs typeface="Open Sans"/>
                <a:sym typeface="Open Sans"/>
              </a:defRPr>
            </a:pPr>
            <a:r>
              <a:t>Evidence for causal reasoning between species varies</a:t>
            </a:r>
          </a:p>
          <a:p>
            <a:pPr lvl="2" marL="1221740" indent="-548639" algn="l" defTabSz="1219200">
              <a:lnSpc>
                <a:spcPct val="150000"/>
              </a:lnSpc>
              <a:buClr>
                <a:srgbClr val="FDA715"/>
              </a:buClr>
              <a:buSzPct val="100000"/>
              <a:buChar char="❑"/>
              <a:defRPr sz="1200">
                <a:solidFill>
                  <a:srgbClr val="1B4444"/>
                </a:solidFill>
                <a:latin typeface="Open Sans"/>
                <a:ea typeface="Open Sans"/>
                <a:cs typeface="Open Sans"/>
                <a:sym typeface="Open Sans"/>
              </a:defRPr>
            </a:pPr>
          </a:p>
          <a:p>
            <a:pPr lvl="2" marL="1260929" indent="-587828" algn="l" defTabSz="1219200">
              <a:lnSpc>
                <a:spcPct val="150000"/>
              </a:lnSpc>
              <a:buClr>
                <a:srgbClr val="FDA715"/>
              </a:buClr>
              <a:buSzPct val="100000"/>
              <a:buChar char="❑"/>
              <a:defRPr sz="3600">
                <a:solidFill>
                  <a:srgbClr val="1B4444"/>
                </a:solidFill>
                <a:latin typeface="Open Sans"/>
                <a:ea typeface="Open Sans"/>
                <a:cs typeface="Open Sans"/>
                <a:sym typeface="Open Sans"/>
              </a:defRPr>
            </a:pPr>
            <a:r>
              <a:t>Corvids, dolphins, elephants, great apes: </a:t>
            </a:r>
          </a:p>
          <a:p>
            <a:pPr lvl="3" marL="1739900" indent="-609600" algn="l" defTabSz="1219200">
              <a:lnSpc>
                <a:spcPct val="150000"/>
              </a:lnSpc>
              <a:buClr>
                <a:srgbClr val="FDA715"/>
              </a:buClr>
              <a:buSzPct val="100000"/>
              <a:buChar char="❑"/>
              <a:defRPr sz="3200">
                <a:solidFill>
                  <a:srgbClr val="1B4444"/>
                </a:solidFill>
                <a:latin typeface="Open Sans"/>
                <a:ea typeface="Open Sans"/>
                <a:cs typeface="Open Sans"/>
                <a:sym typeface="Open Sans"/>
              </a:defRPr>
            </a:pPr>
            <a:r>
              <a:t>long-horizon planning abilities with profound</a:t>
            </a:r>
          </a:p>
          <a:p>
            <a:pPr lvl="3" marL="1739900" indent="-609600" algn="l" defTabSz="1219200">
              <a:lnSpc>
                <a:spcPct val="150000"/>
              </a:lnSpc>
              <a:buClr>
                <a:srgbClr val="FDA715"/>
              </a:buClr>
              <a:buSzPct val="100000"/>
              <a:buChar char="❑"/>
              <a:defRPr sz="3200">
                <a:solidFill>
                  <a:srgbClr val="1B4444"/>
                </a:solidFill>
                <a:latin typeface="Open Sans"/>
                <a:ea typeface="Open Sans"/>
                <a:cs typeface="Open Sans"/>
                <a:sym typeface="Open Sans"/>
              </a:defRPr>
            </a:pPr>
            <a:r>
              <a:t>causal knowledge and ability to acquire new one</a:t>
            </a:r>
          </a:p>
          <a:p>
            <a:pPr lvl="3" marL="1678940" indent="-548639" algn="l" defTabSz="1219200">
              <a:lnSpc>
                <a:spcPct val="150000"/>
              </a:lnSpc>
              <a:buClr>
                <a:srgbClr val="FDA715"/>
              </a:buClr>
              <a:buSzPct val="100000"/>
              <a:buChar char="❑"/>
              <a:defRPr sz="1200">
                <a:solidFill>
                  <a:srgbClr val="1B4444"/>
                </a:solidFill>
                <a:latin typeface="Open Sans"/>
                <a:ea typeface="Open Sans"/>
                <a:cs typeface="Open Sans"/>
                <a:sym typeface="Open Sans"/>
              </a:defRPr>
            </a:pPr>
          </a:p>
          <a:p>
            <a:pPr lvl="2" marL="1260929" indent="-587828" algn="l" defTabSz="1219200">
              <a:buClr>
                <a:srgbClr val="FDA715"/>
              </a:buClr>
              <a:buSzPct val="100000"/>
              <a:buChar char="❑"/>
              <a:defRPr sz="3600">
                <a:solidFill>
                  <a:srgbClr val="1B4444"/>
                </a:solidFill>
                <a:latin typeface="Open Sans"/>
                <a:ea typeface="Open Sans"/>
                <a:cs typeface="Open Sans"/>
                <a:sym typeface="Open Sans"/>
              </a:defRPr>
            </a:pPr>
            <a:r>
              <a:t>Bumblebee: too early to say, maybe “just” a form of imitation learning?</a:t>
            </a:r>
          </a:p>
        </p:txBody>
      </p:sp>
      <p:sp>
        <p:nvSpPr>
          <p:cNvPr id="690" name="Straight Arrow Connector 26"/>
          <p:cNvSpPr/>
          <p:nvPr/>
        </p:nvSpPr>
        <p:spPr>
          <a:xfrm>
            <a:off x="7742040" y="10750323"/>
            <a:ext cx="1056668" cy="1"/>
          </a:xfrm>
          <a:prstGeom prst="line">
            <a:avLst/>
          </a:prstGeom>
          <a:ln w="101600">
            <a:solidFill>
              <a:srgbClr val="376092"/>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691"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grpSp>
        <p:nvGrpSpPr>
          <p:cNvPr id="700" name="Группа 11"/>
          <p:cNvGrpSpPr/>
          <p:nvPr/>
        </p:nvGrpSpPr>
        <p:grpSpPr>
          <a:xfrm>
            <a:off x="23000037" y="9321495"/>
            <a:ext cx="598727" cy="3022906"/>
            <a:chOff x="0" y="0"/>
            <a:chExt cx="598725" cy="3022905"/>
          </a:xfrm>
        </p:grpSpPr>
        <p:pic>
          <p:nvPicPr>
            <p:cNvPr id="692" name="Picture 7" descr="Picture 7"/>
            <p:cNvPicPr>
              <a:picLocks noChangeAspect="1"/>
            </p:cNvPicPr>
            <p:nvPr/>
          </p:nvPicPr>
          <p:blipFill>
            <a:blip r:embed="rId7">
              <a:extLst/>
            </a:blip>
            <a:stretch>
              <a:fillRect/>
            </a:stretch>
          </p:blipFill>
          <p:spPr>
            <a:xfrm>
              <a:off x="0" y="0"/>
              <a:ext cx="598726" cy="377198"/>
            </a:xfrm>
            <a:prstGeom prst="rect">
              <a:avLst/>
            </a:prstGeom>
            <a:ln w="12700" cap="flat">
              <a:noFill/>
              <a:miter lim="400000"/>
            </a:ln>
            <a:effectLst/>
          </p:spPr>
        </p:pic>
        <p:pic>
          <p:nvPicPr>
            <p:cNvPr id="693" name="Picture 8" descr="Picture 8"/>
            <p:cNvPicPr>
              <a:picLocks noChangeAspect="1"/>
            </p:cNvPicPr>
            <p:nvPr/>
          </p:nvPicPr>
          <p:blipFill>
            <a:blip r:embed="rId7">
              <a:extLst/>
            </a:blip>
            <a:stretch>
              <a:fillRect/>
            </a:stretch>
          </p:blipFill>
          <p:spPr>
            <a:xfrm>
              <a:off x="0" y="2645708"/>
              <a:ext cx="598726" cy="377198"/>
            </a:xfrm>
            <a:prstGeom prst="rect">
              <a:avLst/>
            </a:prstGeom>
            <a:ln w="12700" cap="flat">
              <a:noFill/>
              <a:miter lim="400000"/>
            </a:ln>
            <a:effectLst/>
          </p:spPr>
        </p:pic>
        <p:pic>
          <p:nvPicPr>
            <p:cNvPr id="694" name="Picture 9" descr="Picture 9"/>
            <p:cNvPicPr>
              <a:picLocks noChangeAspect="1"/>
            </p:cNvPicPr>
            <p:nvPr/>
          </p:nvPicPr>
          <p:blipFill>
            <a:blip r:embed="rId7">
              <a:extLst/>
            </a:blip>
            <a:stretch>
              <a:fillRect/>
            </a:stretch>
          </p:blipFill>
          <p:spPr>
            <a:xfrm>
              <a:off x="0" y="2268512"/>
              <a:ext cx="598726" cy="377198"/>
            </a:xfrm>
            <a:prstGeom prst="rect">
              <a:avLst/>
            </a:prstGeom>
            <a:ln w="12700" cap="flat">
              <a:noFill/>
              <a:miter lim="400000"/>
            </a:ln>
            <a:effectLst/>
          </p:spPr>
        </p:pic>
        <p:pic>
          <p:nvPicPr>
            <p:cNvPr id="695" name="Picture 10" descr="Picture 10"/>
            <p:cNvPicPr>
              <a:picLocks noChangeAspect="1"/>
            </p:cNvPicPr>
            <p:nvPr/>
          </p:nvPicPr>
          <p:blipFill>
            <a:blip r:embed="rId7">
              <a:extLst/>
            </a:blip>
            <a:stretch>
              <a:fillRect/>
            </a:stretch>
          </p:blipFill>
          <p:spPr>
            <a:xfrm>
              <a:off x="0" y="1891314"/>
              <a:ext cx="598726" cy="377199"/>
            </a:xfrm>
            <a:prstGeom prst="rect">
              <a:avLst/>
            </a:prstGeom>
            <a:ln w="12700" cap="flat">
              <a:noFill/>
              <a:miter lim="400000"/>
            </a:ln>
            <a:effectLst/>
          </p:spPr>
        </p:pic>
        <p:pic>
          <p:nvPicPr>
            <p:cNvPr id="696" name="Picture 11" descr="Picture 11"/>
            <p:cNvPicPr>
              <a:picLocks noChangeAspect="1"/>
            </p:cNvPicPr>
            <p:nvPr/>
          </p:nvPicPr>
          <p:blipFill>
            <a:blip r:embed="rId7">
              <a:extLst/>
            </a:blip>
            <a:stretch>
              <a:fillRect/>
            </a:stretch>
          </p:blipFill>
          <p:spPr>
            <a:xfrm>
              <a:off x="0" y="1514117"/>
              <a:ext cx="598726" cy="377198"/>
            </a:xfrm>
            <a:prstGeom prst="rect">
              <a:avLst/>
            </a:prstGeom>
            <a:ln w="12700" cap="flat">
              <a:noFill/>
              <a:miter lim="400000"/>
            </a:ln>
            <a:effectLst/>
          </p:spPr>
        </p:pic>
        <p:pic>
          <p:nvPicPr>
            <p:cNvPr id="697" name="Picture 12" descr="Picture 12"/>
            <p:cNvPicPr>
              <a:picLocks noChangeAspect="1"/>
            </p:cNvPicPr>
            <p:nvPr/>
          </p:nvPicPr>
          <p:blipFill>
            <a:blip r:embed="rId7">
              <a:extLst/>
            </a:blip>
            <a:stretch>
              <a:fillRect/>
            </a:stretch>
          </p:blipFill>
          <p:spPr>
            <a:xfrm>
              <a:off x="0" y="1131590"/>
              <a:ext cx="598726" cy="377199"/>
            </a:xfrm>
            <a:prstGeom prst="rect">
              <a:avLst/>
            </a:prstGeom>
            <a:ln w="12700" cap="flat">
              <a:noFill/>
              <a:miter lim="400000"/>
            </a:ln>
            <a:effectLst/>
          </p:spPr>
        </p:pic>
        <p:pic>
          <p:nvPicPr>
            <p:cNvPr id="698" name="Picture 13" descr="Picture 13"/>
            <p:cNvPicPr>
              <a:picLocks noChangeAspect="1"/>
            </p:cNvPicPr>
            <p:nvPr/>
          </p:nvPicPr>
          <p:blipFill>
            <a:blip r:embed="rId7">
              <a:extLst/>
            </a:blip>
            <a:stretch>
              <a:fillRect/>
            </a:stretch>
          </p:blipFill>
          <p:spPr>
            <a:xfrm>
              <a:off x="0" y="754394"/>
              <a:ext cx="598726" cy="377199"/>
            </a:xfrm>
            <a:prstGeom prst="rect">
              <a:avLst/>
            </a:prstGeom>
            <a:ln w="12700" cap="flat">
              <a:noFill/>
              <a:miter lim="400000"/>
            </a:ln>
            <a:effectLst/>
          </p:spPr>
        </p:pic>
        <p:pic>
          <p:nvPicPr>
            <p:cNvPr id="699" name="Picture 14" descr="Picture 14"/>
            <p:cNvPicPr>
              <a:picLocks noChangeAspect="1"/>
            </p:cNvPicPr>
            <p:nvPr/>
          </p:nvPicPr>
          <p:blipFill>
            <a:blip r:embed="rId7">
              <a:extLst/>
            </a:blip>
            <a:stretch>
              <a:fillRect/>
            </a:stretch>
          </p:blipFill>
          <p:spPr>
            <a:xfrm>
              <a:off x="0" y="377197"/>
              <a:ext cx="598726" cy="3771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2" name="Рисунок 1" descr="Рисунок 1"/>
          <p:cNvPicPr>
            <a:picLocks noChangeAspect="1"/>
          </p:cNvPicPr>
          <p:nvPr/>
        </p:nvPicPr>
        <p:blipFill>
          <a:blip r:embed="rId2">
            <a:extLst/>
          </a:blip>
          <a:srcRect l="0" t="14704" r="0" b="780"/>
          <a:stretch>
            <a:fillRect/>
          </a:stretch>
        </p:blipFill>
        <p:spPr>
          <a:xfrm>
            <a:off x="-5065" y="-1"/>
            <a:ext cx="24384001" cy="13741402"/>
          </a:xfrm>
          <a:prstGeom prst="rect">
            <a:avLst/>
          </a:prstGeom>
          <a:ln w="12700">
            <a:miter lim="400000"/>
          </a:ln>
        </p:spPr>
      </p:pic>
      <p:grpSp>
        <p:nvGrpSpPr>
          <p:cNvPr id="705" name="Группа 11"/>
          <p:cNvGrpSpPr/>
          <p:nvPr/>
        </p:nvGrpSpPr>
        <p:grpSpPr>
          <a:xfrm>
            <a:off x="14287" y="12240415"/>
            <a:ext cx="1601727" cy="1481932"/>
            <a:chOff x="0" y="0"/>
            <a:chExt cx="1601725" cy="1481930"/>
          </a:xfrm>
        </p:grpSpPr>
        <p:sp>
          <p:nvSpPr>
            <p:cNvPr id="703"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04"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708" name="Группа 11"/>
          <p:cNvGrpSpPr/>
          <p:nvPr/>
        </p:nvGrpSpPr>
        <p:grpSpPr>
          <a:xfrm>
            <a:off x="22790151" y="3970"/>
            <a:ext cx="1601726" cy="1481932"/>
            <a:chOff x="1" y="0"/>
            <a:chExt cx="1601725" cy="1481930"/>
          </a:xfrm>
        </p:grpSpPr>
        <p:sp>
          <p:nvSpPr>
            <p:cNvPr id="706"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07"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709" name="TextBox 7"/>
          <p:cNvSpPr txBox="1"/>
          <p:nvPr/>
        </p:nvSpPr>
        <p:spPr>
          <a:xfrm>
            <a:off x="2821358" y="3122202"/>
            <a:ext cx="18878624" cy="853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FDA715"/>
                </a:solidFill>
                <a:latin typeface="Open Sans"/>
                <a:ea typeface="Open Sans"/>
                <a:cs typeface="Open Sans"/>
                <a:sym typeface="Open Sans"/>
              </a:defRPr>
            </a:pPr>
            <a:r>
              <a:t>Experiential Learning</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Incremental and interactive learning</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Consider changes and prediction mismatches in hypothesis induction</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Keep track of locations of observations</a:t>
            </a: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Main Features</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Utilizes logical causal </a:t>
            </a:r>
            <a:r>
              <a:rPr b="1"/>
              <a:t>relation</a:t>
            </a:r>
            <a:r>
              <a:t> </a:t>
            </a:r>
            <a:r>
              <a:rPr b="1"/>
              <a:t>induction</a:t>
            </a:r>
            <a:r>
              <a:t> from observation using NAL</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Causal relations </a:t>
            </a:r>
            <a:r>
              <a:rPr b="1"/>
              <a:t>capturing transitions between </a:t>
            </a:r>
            <a:r>
              <a:t>parts of states, not full transitions between states</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Planning for future states of </a:t>
            </a:r>
            <a:r>
              <a:rPr b="1"/>
              <a:t>maximum uncertainty </a:t>
            </a:r>
            <a:r>
              <a:t>for data-efficient exploration</a:t>
            </a:r>
          </a:p>
          <a:p>
            <a:pPr lvl="1" marL="803728" indent="-587828" algn="l" defTabSz="1219200">
              <a:buClr>
                <a:srgbClr val="FDA715"/>
              </a:buClr>
              <a:buSzPct val="100000"/>
              <a:buChar char="❑"/>
              <a:defRPr sz="1800">
                <a:solidFill>
                  <a:srgbClr val="124E19"/>
                </a:solidFill>
                <a:latin typeface="Open Sans"/>
                <a:ea typeface="Open Sans"/>
                <a:cs typeface="Open Sans"/>
                <a:sym typeface="Open Sans"/>
              </a:defRPr>
            </a:pPr>
          </a:p>
        </p:txBody>
      </p:sp>
      <p:sp>
        <p:nvSpPr>
          <p:cNvPr id="710" name="TextBox 8"/>
          <p:cNvSpPr txBox="1"/>
          <p:nvPr/>
        </p:nvSpPr>
        <p:spPr>
          <a:xfrm>
            <a:off x="3884464" y="1325895"/>
            <a:ext cx="16615071"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SPATIAL MEMORY </a:t>
            </a:r>
            <a:r>
              <a:rPr>
                <a:solidFill>
                  <a:srgbClr val="FDA715"/>
                </a:solidFill>
              </a:rPr>
              <a:t>&amp; CURIOSITY</a:t>
            </a:r>
          </a:p>
        </p:txBody>
      </p:sp>
      <p:pic>
        <p:nvPicPr>
          <p:cNvPr id="711"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4B"/>
        </a:solidFill>
      </p:bgPr>
    </p:bg>
    <p:spTree>
      <p:nvGrpSpPr>
        <p:cNvPr id="1" name=""/>
        <p:cNvGrpSpPr/>
        <p:nvPr/>
      </p:nvGrpSpPr>
      <p:grpSpPr>
        <a:xfrm>
          <a:off x="0" y="0"/>
          <a:ext cx="0" cy="0"/>
          <a:chOff x="0" y="0"/>
          <a:chExt cx="0" cy="0"/>
        </a:xfrm>
      </p:grpSpPr>
      <p:pic>
        <p:nvPicPr>
          <p:cNvPr id="210" name="Picture 6" descr="Picture 6"/>
          <p:cNvPicPr>
            <a:picLocks noChangeAspect="1"/>
          </p:cNvPicPr>
          <p:nvPr/>
        </p:nvPicPr>
        <p:blipFill>
          <a:blip r:embed="rId2">
            <a:extLst/>
          </a:blip>
          <a:stretch>
            <a:fillRect/>
          </a:stretch>
        </p:blipFill>
        <p:spPr>
          <a:xfrm>
            <a:off x="-1" y="-1"/>
            <a:ext cx="3256801" cy="2012952"/>
          </a:xfrm>
          <a:prstGeom prst="rect">
            <a:avLst/>
          </a:prstGeom>
          <a:ln w="12700">
            <a:miter lim="400000"/>
          </a:ln>
        </p:spPr>
      </p:pic>
      <p:pic>
        <p:nvPicPr>
          <p:cNvPr id="211" name="Picture 7" descr="Picture 7"/>
          <p:cNvPicPr>
            <a:picLocks noChangeAspect="1"/>
          </p:cNvPicPr>
          <p:nvPr/>
        </p:nvPicPr>
        <p:blipFill>
          <a:blip r:embed="rId3">
            <a:extLst/>
          </a:blip>
          <a:stretch>
            <a:fillRect/>
          </a:stretch>
        </p:blipFill>
        <p:spPr>
          <a:xfrm>
            <a:off x="23012403" y="11490462"/>
            <a:ext cx="1371601" cy="2225540"/>
          </a:xfrm>
          <a:prstGeom prst="rect">
            <a:avLst/>
          </a:prstGeom>
          <a:ln w="12700">
            <a:miter lim="400000"/>
          </a:ln>
        </p:spPr>
      </p:pic>
      <p:grpSp>
        <p:nvGrpSpPr>
          <p:cNvPr id="220" name="Group 8"/>
          <p:cNvGrpSpPr/>
          <p:nvPr/>
        </p:nvGrpSpPr>
        <p:grpSpPr>
          <a:xfrm>
            <a:off x="1302171" y="12624381"/>
            <a:ext cx="3909257" cy="275406"/>
            <a:chOff x="0" y="0"/>
            <a:chExt cx="3909256" cy="275405"/>
          </a:xfrm>
        </p:grpSpPr>
        <p:pic>
          <p:nvPicPr>
            <p:cNvPr id="212" name="Picture 9" descr="Picture 9"/>
            <p:cNvPicPr>
              <a:picLocks noChangeAspect="1"/>
            </p:cNvPicPr>
            <p:nvPr/>
          </p:nvPicPr>
          <p:blipFill>
            <a:blip r:embed="rId4">
              <a:extLst/>
            </a:blip>
            <a:stretch>
              <a:fillRect/>
            </a:stretch>
          </p:blipFill>
          <p:spPr>
            <a:xfrm>
              <a:off x="-1" y="0"/>
              <a:ext cx="483168" cy="275406"/>
            </a:xfrm>
            <a:prstGeom prst="rect">
              <a:avLst/>
            </a:prstGeom>
            <a:ln w="12700" cap="flat">
              <a:noFill/>
              <a:miter lim="400000"/>
            </a:ln>
            <a:effectLst/>
          </p:spPr>
        </p:pic>
        <p:pic>
          <p:nvPicPr>
            <p:cNvPr id="213" name="Picture 10" descr="Picture 10"/>
            <p:cNvPicPr>
              <a:picLocks noChangeAspect="1"/>
            </p:cNvPicPr>
            <p:nvPr/>
          </p:nvPicPr>
          <p:blipFill>
            <a:blip r:embed="rId4">
              <a:extLst/>
            </a:blip>
            <a:stretch>
              <a:fillRect/>
            </a:stretch>
          </p:blipFill>
          <p:spPr>
            <a:xfrm>
              <a:off x="483166" y="0"/>
              <a:ext cx="483168" cy="275406"/>
            </a:xfrm>
            <a:prstGeom prst="rect">
              <a:avLst/>
            </a:prstGeom>
            <a:ln w="12700" cap="flat">
              <a:noFill/>
              <a:miter lim="400000"/>
            </a:ln>
            <a:effectLst/>
          </p:spPr>
        </p:pic>
        <p:pic>
          <p:nvPicPr>
            <p:cNvPr id="214" name="Picture 11" descr="Picture 11"/>
            <p:cNvPicPr>
              <a:picLocks noChangeAspect="1"/>
            </p:cNvPicPr>
            <p:nvPr/>
          </p:nvPicPr>
          <p:blipFill>
            <a:blip r:embed="rId4">
              <a:extLst/>
            </a:blip>
            <a:stretch>
              <a:fillRect/>
            </a:stretch>
          </p:blipFill>
          <p:spPr>
            <a:xfrm>
              <a:off x="984134" y="0"/>
              <a:ext cx="483168" cy="275406"/>
            </a:xfrm>
            <a:prstGeom prst="rect">
              <a:avLst/>
            </a:prstGeom>
            <a:ln w="12700" cap="flat">
              <a:noFill/>
              <a:miter lim="400000"/>
            </a:ln>
            <a:effectLst/>
          </p:spPr>
        </p:pic>
        <p:pic>
          <p:nvPicPr>
            <p:cNvPr id="215" name="Picture 12" descr="Picture 12"/>
            <p:cNvPicPr>
              <a:picLocks noChangeAspect="1"/>
            </p:cNvPicPr>
            <p:nvPr/>
          </p:nvPicPr>
          <p:blipFill>
            <a:blip r:embed="rId4">
              <a:extLst/>
            </a:blip>
            <a:stretch>
              <a:fillRect/>
            </a:stretch>
          </p:blipFill>
          <p:spPr>
            <a:xfrm>
              <a:off x="1467302" y="0"/>
              <a:ext cx="483167" cy="275406"/>
            </a:xfrm>
            <a:prstGeom prst="rect">
              <a:avLst/>
            </a:prstGeom>
            <a:ln w="12700" cap="flat">
              <a:noFill/>
              <a:miter lim="400000"/>
            </a:ln>
            <a:effectLst/>
          </p:spPr>
        </p:pic>
        <p:pic>
          <p:nvPicPr>
            <p:cNvPr id="216" name="Picture 13" descr="Picture 13"/>
            <p:cNvPicPr>
              <a:picLocks noChangeAspect="1"/>
            </p:cNvPicPr>
            <p:nvPr/>
          </p:nvPicPr>
          <p:blipFill>
            <a:blip r:embed="rId4">
              <a:extLst/>
            </a:blip>
            <a:stretch>
              <a:fillRect/>
            </a:stretch>
          </p:blipFill>
          <p:spPr>
            <a:xfrm>
              <a:off x="3426089" y="0"/>
              <a:ext cx="483168" cy="275406"/>
            </a:xfrm>
            <a:prstGeom prst="rect">
              <a:avLst/>
            </a:prstGeom>
            <a:ln w="12700" cap="flat">
              <a:noFill/>
              <a:miter lim="400000"/>
            </a:ln>
            <a:effectLst/>
          </p:spPr>
        </p:pic>
        <p:pic>
          <p:nvPicPr>
            <p:cNvPr id="217" name="Picture 14" descr="Picture 14"/>
            <p:cNvPicPr>
              <a:picLocks noChangeAspect="1"/>
            </p:cNvPicPr>
            <p:nvPr/>
          </p:nvPicPr>
          <p:blipFill>
            <a:blip r:embed="rId4">
              <a:extLst/>
            </a:blip>
            <a:stretch>
              <a:fillRect/>
            </a:stretch>
          </p:blipFill>
          <p:spPr>
            <a:xfrm>
              <a:off x="2942922" y="0"/>
              <a:ext cx="483168" cy="275406"/>
            </a:xfrm>
            <a:prstGeom prst="rect">
              <a:avLst/>
            </a:prstGeom>
            <a:ln w="12700" cap="flat">
              <a:noFill/>
              <a:miter lim="400000"/>
            </a:ln>
            <a:effectLst/>
          </p:spPr>
        </p:pic>
        <p:pic>
          <p:nvPicPr>
            <p:cNvPr id="218" name="Picture 15" descr="Picture 15"/>
            <p:cNvPicPr>
              <a:picLocks noChangeAspect="1"/>
            </p:cNvPicPr>
            <p:nvPr/>
          </p:nvPicPr>
          <p:blipFill>
            <a:blip r:embed="rId4">
              <a:extLst/>
            </a:blip>
            <a:stretch>
              <a:fillRect/>
            </a:stretch>
          </p:blipFill>
          <p:spPr>
            <a:xfrm>
              <a:off x="2459755" y="0"/>
              <a:ext cx="483168" cy="275406"/>
            </a:xfrm>
            <a:prstGeom prst="rect">
              <a:avLst/>
            </a:prstGeom>
            <a:ln w="12700" cap="flat">
              <a:noFill/>
              <a:miter lim="400000"/>
            </a:ln>
            <a:effectLst/>
          </p:spPr>
        </p:pic>
        <p:pic>
          <p:nvPicPr>
            <p:cNvPr id="219" name="Picture 16" descr="Picture 16"/>
            <p:cNvPicPr>
              <a:picLocks noChangeAspect="1"/>
            </p:cNvPicPr>
            <p:nvPr/>
          </p:nvPicPr>
          <p:blipFill>
            <a:blip r:embed="rId4">
              <a:extLst/>
            </a:blip>
            <a:stretch>
              <a:fillRect/>
            </a:stretch>
          </p:blipFill>
          <p:spPr>
            <a:xfrm>
              <a:off x="1950468" y="0"/>
              <a:ext cx="483168" cy="275406"/>
            </a:xfrm>
            <a:prstGeom prst="rect">
              <a:avLst/>
            </a:prstGeom>
            <a:ln w="12700" cap="flat">
              <a:noFill/>
              <a:miter lim="400000"/>
            </a:ln>
            <a:effectLst/>
          </p:spPr>
        </p:pic>
      </p:grpSp>
      <p:sp>
        <p:nvSpPr>
          <p:cNvPr id="221" name="TextBox 20"/>
          <p:cNvSpPr txBox="1"/>
          <p:nvPr/>
        </p:nvSpPr>
        <p:spPr>
          <a:xfrm>
            <a:off x="2016313" y="5776430"/>
            <a:ext cx="19707432" cy="23196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8900"/>
              </a:lnSpc>
              <a:defRPr spc="140" sz="9500">
                <a:solidFill>
                  <a:srgbClr val="FFDE59"/>
                </a:solidFill>
                <a:latin typeface="Open Sans Bold Bold"/>
                <a:ea typeface="Open Sans Bold Bold"/>
                <a:cs typeface="Open Sans Bold Bold"/>
                <a:sym typeface="Open Sans Bold Bold"/>
              </a:defRPr>
            </a:pPr>
            <a:r>
              <a:t>Intelligence,</a:t>
            </a:r>
          </a:p>
          <a:p>
            <a:pPr defTabSz="1219200">
              <a:lnSpc>
                <a:spcPts val="8900"/>
              </a:lnSpc>
              <a:defRPr spc="140" sz="9500">
                <a:solidFill>
                  <a:srgbClr val="FFDE59"/>
                </a:solidFill>
                <a:latin typeface="Open Sans Bold Bold"/>
                <a:ea typeface="Open Sans Bold Bold"/>
                <a:cs typeface="Open Sans Bold Bold"/>
                <a:sym typeface="Open Sans Bold Bold"/>
              </a:defRPr>
            </a:pPr>
            <a:r>
              <a:t>Reasoning and Learning</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3" name="Рисунок 10" descr="Рисунок 10"/>
          <p:cNvPicPr>
            <a:picLocks noChangeAspect="1"/>
          </p:cNvPicPr>
          <p:nvPr/>
        </p:nvPicPr>
        <p:blipFill>
          <a:blip r:embed="rId2">
            <a:extLst/>
          </a:blip>
          <a:stretch>
            <a:fillRect/>
          </a:stretch>
        </p:blipFill>
        <p:spPr>
          <a:xfrm rot="10800000">
            <a:off x="5070223" y="-1"/>
            <a:ext cx="19313777" cy="13730036"/>
          </a:xfrm>
          <a:prstGeom prst="rect">
            <a:avLst/>
          </a:prstGeom>
          <a:ln w="12700">
            <a:miter lim="400000"/>
          </a:ln>
        </p:spPr>
      </p:pic>
      <p:sp>
        <p:nvSpPr>
          <p:cNvPr id="714" name="Прямоугольник 4"/>
          <p:cNvSpPr/>
          <p:nvPr/>
        </p:nvSpPr>
        <p:spPr>
          <a:xfrm>
            <a:off x="0" y="-1"/>
            <a:ext cx="13575690" cy="13716001"/>
          </a:xfrm>
          <a:prstGeom prst="rect">
            <a:avLst/>
          </a:prstGeom>
          <a:solidFill>
            <a:srgbClr val="FFFFFF"/>
          </a:solidFill>
          <a:ln w="25400">
            <a:solidFill>
              <a:srgbClr val="FFFFFF"/>
            </a:solidFill>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15" name="TextBox 3"/>
          <p:cNvSpPr txBox="1"/>
          <p:nvPr/>
        </p:nvSpPr>
        <p:spPr>
          <a:xfrm>
            <a:off x="-1" y="902798"/>
            <a:ext cx="13896127"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8100"/>
              </a:lnSpc>
              <a:defRPr b="1" sz="6400">
                <a:solidFill>
                  <a:srgbClr val="1B4444"/>
                </a:solidFill>
                <a:latin typeface="Open Sans Bold Bold"/>
                <a:ea typeface="Open Sans Bold Bold"/>
                <a:cs typeface="Open Sans Bold Bold"/>
                <a:sym typeface="Open Sans Bold Bold"/>
              </a:defRPr>
            </a:pPr>
            <a:r>
              <a:t>ARCHI</a:t>
            </a:r>
            <a:r>
              <a:rPr>
                <a:solidFill>
                  <a:srgbClr val="FDA715"/>
                </a:solidFill>
              </a:rPr>
              <a:t>TECHTURE</a:t>
            </a:r>
          </a:p>
        </p:txBody>
      </p:sp>
      <p:sp>
        <p:nvSpPr>
          <p:cNvPr id="716" name="Прямоугольный треугольник 9"/>
          <p:cNvSpPr/>
          <p:nvPr/>
        </p:nvSpPr>
        <p:spPr>
          <a:xfrm>
            <a:off x="13575690" y="19"/>
            <a:ext cx="3065764" cy="13716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FFFFF"/>
          </a:solidFill>
          <a:ln w="25400">
            <a:solidFill>
              <a:srgbClr val="FFFFFF"/>
            </a:solidFill>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17" name="TextBox 7"/>
          <p:cNvSpPr txBox="1"/>
          <p:nvPr/>
        </p:nvSpPr>
        <p:spPr>
          <a:xfrm>
            <a:off x="15663398" y="2501657"/>
            <a:ext cx="8508784" cy="4191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803728" indent="-587828" algn="l" defTabSz="1219200">
              <a:buClr>
                <a:srgbClr val="FDA715"/>
              </a:buClr>
              <a:buSzPct val="100000"/>
              <a:buChar char="❑"/>
              <a:defRPr sz="3600">
                <a:solidFill>
                  <a:srgbClr val="1B4444"/>
                </a:solidFill>
                <a:latin typeface="Open Sans"/>
                <a:ea typeface="Open Sans"/>
                <a:cs typeface="Open Sans"/>
                <a:sym typeface="Open Sans"/>
              </a:defRPr>
            </a:pPr>
            <a:r>
              <a:t>Data-efficient hypothesis induction</a:t>
            </a: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B4444"/>
                </a:solidFill>
                <a:latin typeface="Open Sans"/>
                <a:ea typeface="Open Sans"/>
                <a:cs typeface="Open Sans"/>
                <a:sym typeface="Open Sans"/>
              </a:defRPr>
            </a:pPr>
            <a:r>
              <a:t>Driven by curiosity and uncertainty</a:t>
            </a:r>
          </a:p>
          <a:p>
            <a:pPr lvl="1" marL="810259" indent="-594359" algn="l" defTabSz="1219200">
              <a:buClr>
                <a:srgbClr val="FDA715"/>
              </a:buClr>
              <a:buSzPct val="100000"/>
              <a:buChar char="❑"/>
              <a:defRPr sz="26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B4444"/>
                </a:solidFill>
                <a:latin typeface="Open Sans"/>
                <a:ea typeface="Open Sans"/>
                <a:cs typeface="Open Sans"/>
                <a:sym typeface="Open Sans"/>
              </a:defRPr>
            </a:pPr>
            <a:r>
              <a:t>Explicit spatial memory</a:t>
            </a: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B4444"/>
                </a:solidFill>
                <a:latin typeface="Open Sans"/>
                <a:ea typeface="Open Sans"/>
                <a:cs typeface="Open Sans"/>
                <a:sym typeface="Open Sans"/>
              </a:defRPr>
            </a:pPr>
            <a:r>
              <a:t>Long-horizon causal planning</a:t>
            </a: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764539" indent="-548639" algn="l" defTabSz="1219200">
              <a:buClr>
                <a:srgbClr val="FDA715"/>
              </a:buClr>
              <a:buSzPct val="100000"/>
              <a:buChar char="❑"/>
              <a:defRPr sz="12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3600">
                <a:solidFill>
                  <a:srgbClr val="1B4444"/>
                </a:solidFill>
                <a:latin typeface="Open Sans"/>
                <a:ea typeface="Open Sans"/>
                <a:cs typeface="Open Sans"/>
                <a:sym typeface="Open Sans"/>
              </a:defRPr>
            </a:pPr>
            <a:r>
              <a:t>Iterative emerging behavior</a:t>
            </a:r>
          </a:p>
        </p:txBody>
      </p:sp>
      <p:sp>
        <p:nvSpPr>
          <p:cNvPr id="718" name="Rectangle: Rounded Corners 29"/>
          <p:cNvSpPr/>
          <p:nvPr/>
        </p:nvSpPr>
        <p:spPr>
          <a:xfrm>
            <a:off x="7081921" y="2961139"/>
            <a:ext cx="4391862" cy="9743766"/>
          </a:xfrm>
          <a:prstGeom prst="roundRect">
            <a:avLst>
              <a:gd name="adj" fmla="val 3098"/>
            </a:avLst>
          </a:prstGeom>
          <a:solidFill>
            <a:srgbClr val="D9D9D9">
              <a:alpha val="19749"/>
            </a:srgbClr>
          </a:solidFill>
          <a:ln w="25400">
            <a:solidFill>
              <a:srgbClr val="1B4444"/>
            </a:solidFill>
            <a:prstDash val="dash"/>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pic>
        <p:nvPicPr>
          <p:cNvPr id="719" name="Picture 37" descr="Picture 37"/>
          <p:cNvPicPr>
            <a:picLocks noChangeAspect="1"/>
          </p:cNvPicPr>
          <p:nvPr/>
        </p:nvPicPr>
        <p:blipFill>
          <a:blip r:embed="rId3">
            <a:extLst/>
          </a:blip>
          <a:stretch>
            <a:fillRect/>
          </a:stretch>
        </p:blipFill>
        <p:spPr>
          <a:xfrm>
            <a:off x="8038929" y="10118536"/>
            <a:ext cx="2276400" cy="2221148"/>
          </a:xfrm>
          <a:prstGeom prst="rect">
            <a:avLst/>
          </a:prstGeom>
          <a:ln w="12700">
            <a:miter lim="400000"/>
          </a:ln>
        </p:spPr>
      </p:pic>
      <p:pic>
        <p:nvPicPr>
          <p:cNvPr id="720" name="Picture 2" descr="Picture 2"/>
          <p:cNvPicPr>
            <a:picLocks noChangeAspect="1"/>
          </p:cNvPicPr>
          <p:nvPr/>
        </p:nvPicPr>
        <p:blipFill>
          <a:blip r:embed="rId4">
            <a:extLst/>
          </a:blip>
          <a:stretch>
            <a:fillRect/>
          </a:stretch>
        </p:blipFill>
        <p:spPr>
          <a:xfrm>
            <a:off x="7610230" y="7577059"/>
            <a:ext cx="3035793" cy="1759311"/>
          </a:xfrm>
          <a:prstGeom prst="rect">
            <a:avLst/>
          </a:prstGeom>
          <a:ln w="12700">
            <a:miter lim="400000"/>
          </a:ln>
        </p:spPr>
      </p:pic>
      <p:pic>
        <p:nvPicPr>
          <p:cNvPr id="721" name="Picture 4" descr="Picture 4"/>
          <p:cNvPicPr>
            <a:picLocks noChangeAspect="1"/>
          </p:cNvPicPr>
          <p:nvPr/>
        </p:nvPicPr>
        <p:blipFill>
          <a:blip r:embed="rId5">
            <a:extLst/>
          </a:blip>
          <a:stretch>
            <a:fillRect/>
          </a:stretch>
        </p:blipFill>
        <p:spPr>
          <a:xfrm flipH="1" rot="16200000">
            <a:off x="8478794" y="5224949"/>
            <a:ext cx="1378444" cy="1646214"/>
          </a:xfrm>
          <a:prstGeom prst="rect">
            <a:avLst/>
          </a:prstGeom>
          <a:ln w="12700">
            <a:miter lim="400000"/>
          </a:ln>
        </p:spPr>
      </p:pic>
      <p:pic>
        <p:nvPicPr>
          <p:cNvPr id="722" name="Picture 40" descr="Picture 40"/>
          <p:cNvPicPr>
            <a:picLocks noChangeAspect="1"/>
          </p:cNvPicPr>
          <p:nvPr/>
        </p:nvPicPr>
        <p:blipFill>
          <a:blip r:embed="rId6">
            <a:extLst/>
          </a:blip>
          <a:stretch>
            <a:fillRect/>
          </a:stretch>
        </p:blipFill>
        <p:spPr>
          <a:xfrm>
            <a:off x="2208939" y="3365962"/>
            <a:ext cx="2334665" cy="2305573"/>
          </a:xfrm>
          <a:prstGeom prst="rect">
            <a:avLst/>
          </a:prstGeom>
          <a:ln w="12700">
            <a:miter lim="400000"/>
          </a:ln>
        </p:spPr>
      </p:pic>
      <p:sp>
        <p:nvSpPr>
          <p:cNvPr id="723" name="Rectangle: Rounded Corners 38"/>
          <p:cNvSpPr/>
          <p:nvPr/>
        </p:nvSpPr>
        <p:spPr>
          <a:xfrm>
            <a:off x="2107457" y="3266262"/>
            <a:ext cx="2562387" cy="2531391"/>
          </a:xfrm>
          <a:prstGeom prst="roundRect">
            <a:avLst>
              <a:gd name="adj" fmla="val 3290"/>
            </a:avLst>
          </a:prstGeom>
          <a:solidFill>
            <a:srgbClr val="F2F2F2">
              <a:alpha val="85000"/>
            </a:srgbClr>
          </a:solidFill>
          <a:ln w="12700">
            <a:solidFill>
              <a:srgbClr val="595959"/>
            </a:solidFill>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24" name="TextBox 42"/>
          <p:cNvSpPr txBox="1"/>
          <p:nvPr/>
        </p:nvSpPr>
        <p:spPr>
          <a:xfrm>
            <a:off x="2156038" y="4252007"/>
            <a:ext cx="2440468" cy="468145"/>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lvl1pPr defTabSz="1219200">
              <a:defRPr b="1" sz="2600">
                <a:solidFill>
                  <a:srgbClr val="1B4444"/>
                </a:solidFill>
                <a:latin typeface="Calibri"/>
                <a:ea typeface="Calibri"/>
                <a:cs typeface="Calibri"/>
                <a:sym typeface="Calibri"/>
              </a:defRPr>
            </a:lvl1pPr>
          </a:lstStyle>
          <a:p>
            <a:pPr/>
            <a:r>
              <a:t>Actual World</a:t>
            </a:r>
          </a:p>
        </p:txBody>
      </p:sp>
      <p:sp>
        <p:nvSpPr>
          <p:cNvPr id="725" name="Rectangle: Rounded Corners 34"/>
          <p:cNvSpPr/>
          <p:nvPr/>
        </p:nvSpPr>
        <p:spPr>
          <a:xfrm>
            <a:off x="7632768" y="3195522"/>
            <a:ext cx="3065764" cy="1324961"/>
          </a:xfrm>
          <a:prstGeom prst="roundRect">
            <a:avLst>
              <a:gd name="adj" fmla="val 3290"/>
            </a:avLst>
          </a:prstGeom>
          <a:solidFill>
            <a:srgbClr val="D9D9D9"/>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26" name="Rectangle: Rounded Corners 33"/>
          <p:cNvSpPr/>
          <p:nvPr/>
        </p:nvSpPr>
        <p:spPr>
          <a:xfrm>
            <a:off x="7610230" y="7577059"/>
            <a:ext cx="3088302" cy="1759311"/>
          </a:xfrm>
          <a:prstGeom prst="roundRect">
            <a:avLst>
              <a:gd name="adj" fmla="val 3290"/>
            </a:avLst>
          </a:prstGeom>
          <a:solidFill>
            <a:srgbClr val="FCE5CD">
              <a:alpha val="94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cxnSp>
        <p:nvCxnSpPr>
          <p:cNvPr id="727" name="Straight Arrow Connector 45"/>
          <p:cNvCxnSpPr>
            <a:stCxn id="725" idx="0"/>
            <a:endCxn id="732" idx="0"/>
          </p:cNvCxnSpPr>
          <p:nvPr/>
        </p:nvCxnSpPr>
        <p:spPr>
          <a:xfrm>
            <a:off x="9165650" y="3858002"/>
            <a:ext cx="1" cy="2190770"/>
          </a:xfrm>
          <a:prstGeom prst="straightConnector1">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28" name="TextBox 46"/>
          <p:cNvSpPr txBox="1"/>
          <p:nvPr/>
        </p:nvSpPr>
        <p:spPr>
          <a:xfrm>
            <a:off x="7918732" y="3229765"/>
            <a:ext cx="2493835" cy="1107262"/>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Observer</a:t>
            </a:r>
          </a:p>
          <a:p>
            <a:pPr defTabSz="1219200">
              <a:defRPr b="1" sz="400">
                <a:solidFill>
                  <a:srgbClr val="000000"/>
                </a:solidFill>
                <a:latin typeface="Calibri"/>
                <a:ea typeface="Calibri"/>
                <a:cs typeface="Calibri"/>
                <a:sym typeface="Calibri"/>
              </a:defRPr>
            </a:pPr>
          </a:p>
          <a:p>
            <a:pPr marL="357187" indent="-357187" defTabSz="1219200">
              <a:buSzPct val="100000"/>
              <a:buFont typeface="Arial"/>
              <a:buChar char="•"/>
              <a:defRPr sz="2000">
                <a:solidFill>
                  <a:srgbClr val="000000"/>
                </a:solidFill>
                <a:latin typeface="Calibri"/>
                <a:ea typeface="Calibri"/>
                <a:cs typeface="Calibri"/>
                <a:sym typeface="Calibri"/>
              </a:defRPr>
            </a:pPr>
            <a:r>
              <a:t>Registers changes </a:t>
            </a:r>
          </a:p>
          <a:p>
            <a:pPr marL="357187" indent="-357187" defTabSz="1219200">
              <a:buSzPct val="100000"/>
              <a:buFont typeface="Arial"/>
              <a:buChar char="•"/>
              <a:defRPr sz="2000">
                <a:solidFill>
                  <a:srgbClr val="000000"/>
                </a:solidFill>
                <a:latin typeface="Calibri"/>
                <a:ea typeface="Calibri"/>
                <a:cs typeface="Calibri"/>
                <a:sym typeface="Calibri"/>
              </a:defRPr>
            </a:pPr>
            <a:r>
              <a:t>Finds mismatches</a:t>
            </a:r>
          </a:p>
        </p:txBody>
      </p:sp>
      <p:cxnSp>
        <p:nvCxnSpPr>
          <p:cNvPr id="729" name="Elbow Connector 47"/>
          <p:cNvCxnSpPr>
            <a:stCxn id="735" idx="0"/>
            <a:endCxn id="726" idx="0"/>
          </p:cNvCxnSpPr>
          <p:nvPr/>
        </p:nvCxnSpPr>
        <p:spPr>
          <a:xfrm flipV="1">
            <a:off x="9156700" y="8458200"/>
            <a:ext cx="12700" cy="2768600"/>
          </a:xfrm>
          <a:prstGeom prst="bentConnector3">
            <a:avLst>
              <a:gd name="adj1" fmla="val 16100000"/>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30" name="TextBox 48"/>
          <p:cNvSpPr txBox="1"/>
          <p:nvPr/>
        </p:nvSpPr>
        <p:spPr>
          <a:xfrm>
            <a:off x="7142881" y="2479567"/>
            <a:ext cx="4269941" cy="370663"/>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lvl1pPr defTabSz="1219200">
              <a:defRPr b="1" sz="2000">
                <a:solidFill>
                  <a:srgbClr val="000000"/>
                </a:solidFill>
                <a:latin typeface="Calibri"/>
                <a:ea typeface="Calibri"/>
                <a:cs typeface="Calibri"/>
                <a:sym typeface="Calibri"/>
              </a:defRPr>
            </a:lvl1pPr>
          </a:lstStyle>
          <a:p>
            <a:pPr/>
            <a:r>
              <a:t>NACE</a:t>
            </a:r>
          </a:p>
        </p:txBody>
      </p:sp>
      <p:sp>
        <p:nvSpPr>
          <p:cNvPr id="731" name="Rectangle: Rounded Corners 29"/>
          <p:cNvSpPr/>
          <p:nvPr/>
        </p:nvSpPr>
        <p:spPr>
          <a:xfrm>
            <a:off x="2022088" y="3195522"/>
            <a:ext cx="2727703" cy="2672869"/>
          </a:xfrm>
          <a:prstGeom prst="roundRect">
            <a:avLst>
              <a:gd name="adj" fmla="val 3098"/>
            </a:avLst>
          </a:prstGeom>
          <a:ln w="12700">
            <a:solidFill>
              <a:srgbClr val="1B4444"/>
            </a:solidFill>
            <a:prstDash val="dash"/>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32" name="Rectangle: Rounded Corners 34"/>
          <p:cNvSpPr/>
          <p:nvPr/>
        </p:nvSpPr>
        <p:spPr>
          <a:xfrm>
            <a:off x="7632768" y="5247274"/>
            <a:ext cx="3065764" cy="1602995"/>
          </a:xfrm>
          <a:prstGeom prst="roundRect">
            <a:avLst>
              <a:gd name="adj" fmla="val 3290"/>
            </a:avLst>
          </a:prstGeom>
          <a:solidFill>
            <a:srgbClr val="DCE6F2">
              <a:alpha val="70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33" name="TextBox 51"/>
          <p:cNvSpPr txBox="1"/>
          <p:nvPr/>
        </p:nvSpPr>
        <p:spPr>
          <a:xfrm>
            <a:off x="8365268" y="5293998"/>
            <a:ext cx="1730026" cy="1412063"/>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Hypothesize</a:t>
            </a:r>
          </a:p>
          <a:p>
            <a:pPr defTabSz="1219200">
              <a:defRPr b="1" sz="400">
                <a:solidFill>
                  <a:srgbClr val="000000"/>
                </a:solidFill>
                <a:latin typeface="Calibri"/>
                <a:ea typeface="Calibri"/>
                <a:cs typeface="Calibri"/>
                <a:sym typeface="Calibri"/>
              </a:defRPr>
            </a:pPr>
          </a:p>
          <a:p>
            <a:pPr marL="357187" indent="-357187" algn="l" defTabSz="1219200">
              <a:buSzPct val="100000"/>
              <a:buFont typeface="Arial"/>
              <a:buChar char="•"/>
              <a:defRPr sz="2000">
                <a:solidFill>
                  <a:srgbClr val="000000"/>
                </a:solidFill>
                <a:latin typeface="Calibri"/>
                <a:ea typeface="Calibri"/>
                <a:cs typeface="Calibri"/>
                <a:sym typeface="Calibri"/>
              </a:defRPr>
            </a:pPr>
            <a:r>
              <a:t>Creation</a:t>
            </a:r>
          </a:p>
          <a:p>
            <a:pPr marL="357187" indent="-357187" algn="l" defTabSz="1219200">
              <a:buSzPct val="100000"/>
              <a:buFont typeface="Arial"/>
              <a:buChar char="•"/>
              <a:defRPr sz="2000">
                <a:solidFill>
                  <a:srgbClr val="000000"/>
                </a:solidFill>
                <a:latin typeface="Calibri"/>
                <a:ea typeface="Calibri"/>
                <a:cs typeface="Calibri"/>
                <a:sym typeface="Calibri"/>
              </a:defRPr>
            </a:pPr>
            <a:r>
              <a:t>Revision</a:t>
            </a:r>
          </a:p>
          <a:p>
            <a:pPr marL="357187" indent="-357187" algn="l" defTabSz="1219200">
              <a:buSzPct val="100000"/>
              <a:buFont typeface="Arial"/>
              <a:buChar char="•"/>
              <a:defRPr sz="2000">
                <a:solidFill>
                  <a:srgbClr val="000000"/>
                </a:solidFill>
                <a:latin typeface="Calibri"/>
                <a:ea typeface="Calibri"/>
                <a:cs typeface="Calibri"/>
                <a:sym typeface="Calibri"/>
              </a:defRPr>
            </a:pPr>
            <a:r>
              <a:t>Choice</a:t>
            </a:r>
          </a:p>
        </p:txBody>
      </p:sp>
      <p:sp>
        <p:nvSpPr>
          <p:cNvPr id="734" name="TextBox 52"/>
          <p:cNvSpPr txBox="1"/>
          <p:nvPr/>
        </p:nvSpPr>
        <p:spPr>
          <a:xfrm>
            <a:off x="8249493" y="7615446"/>
            <a:ext cx="2146142" cy="2028610"/>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Planner</a:t>
            </a:r>
          </a:p>
          <a:p>
            <a:pPr defTabSz="1219200">
              <a:defRPr b="1" sz="400">
                <a:solidFill>
                  <a:srgbClr val="000000"/>
                </a:solidFill>
                <a:latin typeface="Calibri"/>
                <a:ea typeface="Calibri"/>
                <a:cs typeface="Calibri"/>
                <a:sym typeface="Calibri"/>
              </a:defRPr>
            </a:pPr>
          </a:p>
          <a:p>
            <a:pPr marL="428625" indent="-428625" algn="l" defTabSz="1219200">
              <a:buSzPct val="100000"/>
              <a:buAutoNum type="arabicPeriod" startAt="1"/>
              <a:defRPr sz="2000">
                <a:solidFill>
                  <a:srgbClr val="000000"/>
                </a:solidFill>
                <a:latin typeface="Calibri"/>
                <a:ea typeface="Calibri"/>
                <a:cs typeface="Calibri"/>
                <a:sym typeface="Calibri"/>
              </a:defRPr>
            </a:pPr>
            <a:r>
              <a:t>Score increase</a:t>
            </a:r>
          </a:p>
          <a:p>
            <a:pPr marL="428625" indent="-428625" algn="l" defTabSz="1219200">
              <a:buSzPct val="100000"/>
              <a:buAutoNum type="arabicPeriod" startAt="1"/>
              <a:defRPr sz="2000">
                <a:solidFill>
                  <a:srgbClr val="000000"/>
                </a:solidFill>
                <a:latin typeface="Cambria Math"/>
                <a:ea typeface="Cambria Math"/>
                <a:cs typeface="Cambria Math"/>
                <a:sym typeface="Cambria Math"/>
              </a:defRPr>
            </a:pPr>
            <a14:m>
              <m:oMathPara>
                <m:oMathParaPr>
                  <m:jc m:val="left"/>
                </m:oMathParaPr>
                <m:oMath>
                  <m:sSub>
                    <m:e>
                      <m:r>
                        <m:rPr>
                          <m:sty m:val="p"/>
                        </m:rPr>
                        <a:rPr xmlns:a="http://schemas.openxmlformats.org/drawingml/2006/main" sz="1600" i="1">
                          <a:solidFill>
                            <a:srgbClr val="000000"/>
                          </a:solidFill>
                          <a:latin typeface="Cambria Math" panose="02040503050406030204" pitchFamily="18" charset="0"/>
                        </a:rPr>
                        <m:t>m</m:t>
                      </m:r>
                      <m:r>
                        <m:rPr>
                          <m:sty m:val="p"/>
                        </m:rPr>
                        <a:rPr xmlns:a="http://schemas.openxmlformats.org/drawingml/2006/main" sz="1600" i="1">
                          <a:solidFill>
                            <a:srgbClr val="000000"/>
                          </a:solidFill>
                          <a:latin typeface="Cambria Math" panose="02040503050406030204" pitchFamily="18" charset="0"/>
                        </a:rPr>
                        <m:t>i</m:t>
                      </m:r>
                      <m:r>
                        <m:rPr>
                          <m:sty m:val="p"/>
                        </m:rPr>
                        <a:rPr xmlns:a="http://schemas.openxmlformats.org/drawingml/2006/main" sz="1600" i="1">
                          <a:solidFill>
                            <a:srgbClr val="000000"/>
                          </a:solidFill>
                          <a:latin typeface="Cambria Math" panose="02040503050406030204" pitchFamily="18" charset="0"/>
                        </a:rPr>
                        <m:t>n</m:t>
                      </m:r>
                      <m:r>
                        <a:rPr xmlns:a="http://schemas.openxmlformats.org/drawingml/2006/main" sz="1600" i="1">
                          <a:solidFill>
                            <a:srgbClr val="000000"/>
                          </a:solidFill>
                          <a:latin typeface="Cambria Math" panose="02040503050406030204" pitchFamily="18" charset="0"/>
                        </a:rPr>
                        <m:t>(</m:t>
                      </m:r>
                      <m:r>
                        <m:rPr>
                          <m:sty m:val="p"/>
                        </m:rPr>
                        <a:rPr xmlns:a="http://schemas.openxmlformats.org/drawingml/2006/main" sz="1600" i="1">
                          <a:solidFill>
                            <a:srgbClr val="000000"/>
                          </a:solidFill>
                          <a:latin typeface="Cambria Math" panose="02040503050406030204" pitchFamily="18" charset="0"/>
                        </a:rPr>
                        <m:t>P</m:t>
                      </m:r>
                    </m:e>
                    <m:sub>
                      <m:r>
                        <m:rPr>
                          <m:sty m:val="p"/>
                        </m:rPr>
                        <a:rPr xmlns:a="http://schemas.openxmlformats.org/drawingml/2006/main" sz="1600" i="1">
                          <a:solidFill>
                            <a:srgbClr val="000000"/>
                          </a:solidFill>
                          <a:latin typeface="Cambria Math" panose="02040503050406030204" pitchFamily="18" charset="0"/>
                        </a:rPr>
                        <m:t>w</m:t>
                      </m:r>
                    </m:sub>
                  </m:sSub>
                  <m:r>
                    <a:rPr xmlns:a="http://schemas.openxmlformats.org/drawingml/2006/main" sz="1600" i="1">
                      <a:solidFill>
                        <a:srgbClr val="000000"/>
                      </a:solidFill>
                      <a:latin typeface="Cambria Math" panose="02040503050406030204" pitchFamily="18" charset="0"/>
                    </a:rPr>
                    <m:t>)</m:t>
                  </m:r>
                  <m:r>
                    <a:rPr xmlns:a="http://schemas.openxmlformats.org/drawingml/2006/main" sz="1600" i="1">
                      <a:solidFill>
                        <a:srgbClr val="000000"/>
                      </a:solidFill>
                      <a:latin typeface="Cambria Math" panose="02040503050406030204" pitchFamily="18" charset="0"/>
                    </a:rPr>
                    <m:t>&lt;</m:t>
                  </m:r>
                  <m:r>
                    <a:rPr xmlns:a="http://schemas.openxmlformats.org/drawingml/2006/main" sz="1600" i="1">
                      <a:solidFill>
                        <a:srgbClr val="000000"/>
                      </a:solidFill>
                      <a:latin typeface="Cambria Math" panose="02040503050406030204" pitchFamily="18" charset="0"/>
                    </a:rPr>
                    <m:t>1</m:t>
                  </m:r>
                </m:oMath>
              </m:oMathPara>
            </a14:m>
          </a:p>
          <a:p>
            <a:pPr marL="428625" indent="-428625" algn="l" defTabSz="1219200">
              <a:buSzPct val="100000"/>
              <a:buAutoNum type="arabicPeriod" startAt="1"/>
              <a:defRPr sz="2000">
                <a:solidFill>
                  <a:srgbClr val="000000"/>
                </a:solidFill>
                <a:latin typeface="Calibri"/>
                <a:ea typeface="Calibri"/>
                <a:cs typeface="Calibri"/>
                <a:sym typeface="Calibri"/>
              </a:defRPr>
            </a:pPr>
            <a:r>
              <a:t>Babbling</a:t>
            </a:r>
          </a:p>
          <a:p>
            <a:pPr marL="357187" indent="-357187" algn="l" defTabSz="1219200">
              <a:buSzPct val="100000"/>
              <a:buFont typeface="Arial"/>
              <a:buChar char="•"/>
              <a:defRPr sz="2000">
                <a:solidFill>
                  <a:srgbClr val="000000"/>
                </a:solidFill>
                <a:latin typeface="Calibri"/>
                <a:ea typeface="Calibri"/>
                <a:cs typeface="Calibri"/>
                <a:sym typeface="Calibri"/>
              </a:defRPr>
            </a:pPr>
          </a:p>
        </p:txBody>
      </p:sp>
      <p:sp>
        <p:nvSpPr>
          <p:cNvPr id="735" name="Rectangle: Rounded Corners 33"/>
          <p:cNvSpPr/>
          <p:nvPr/>
        </p:nvSpPr>
        <p:spPr>
          <a:xfrm>
            <a:off x="7610230" y="10060917"/>
            <a:ext cx="3088302" cy="2332029"/>
          </a:xfrm>
          <a:prstGeom prst="roundRect">
            <a:avLst>
              <a:gd name="adj" fmla="val 3290"/>
            </a:avLst>
          </a:prstGeom>
          <a:solidFill>
            <a:srgbClr val="D9D2E9">
              <a:alpha val="85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36" name="TextBox 54"/>
          <p:cNvSpPr txBox="1"/>
          <p:nvPr/>
        </p:nvSpPr>
        <p:spPr>
          <a:xfrm>
            <a:off x="7939689" y="10340407"/>
            <a:ext cx="2595875" cy="1681045"/>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Predictor</a:t>
            </a:r>
          </a:p>
          <a:p>
            <a:pPr defTabSz="1219200">
              <a:defRPr b="1" sz="400">
                <a:solidFill>
                  <a:srgbClr val="000000"/>
                </a:solidFill>
                <a:latin typeface="Calibri"/>
                <a:ea typeface="Calibri"/>
                <a:cs typeface="Calibri"/>
                <a:sym typeface="Calibri"/>
              </a:defRPr>
            </a:pPr>
          </a:p>
          <a:p>
            <a:pPr marL="357187" indent="-357187" algn="l" defTabSz="1219200">
              <a:buSzPct val="100000"/>
              <a:buFont typeface="Arial"/>
              <a:buChar char="•"/>
              <a:defRPr sz="2000">
                <a:solidFill>
                  <a:srgbClr val="000000"/>
                </a:solidFill>
                <a:latin typeface="Calibri"/>
                <a:ea typeface="Calibri"/>
                <a:cs typeface="Calibri"/>
                <a:sym typeface="Calibri"/>
              </a:defRPr>
            </a:pPr>
            <a:r>
              <a:t>Calcs </a:t>
            </a:r>
            <a14:m>
              <m:oMath>
                <m:r>
                  <a:rPr xmlns:a="http://schemas.openxmlformats.org/drawingml/2006/main" sz="1600" i="1">
                    <a:solidFill>
                      <a:srgbClr val="000000"/>
                    </a:solidFill>
                    <a:latin typeface="Cambria Math" panose="02040503050406030204" pitchFamily="18" charset="0"/>
                  </a:rPr>
                  <m:t>𝑃</m:t>
                </m:r>
              </m:oMath>
            </a14:m>
            <a:r>
              <a:t>-match</a:t>
            </a:r>
          </a:p>
          <a:p>
            <a:pPr marL="357187" indent="-357187" algn="l" defTabSz="1219200">
              <a:buSzPct val="100000"/>
              <a:buFont typeface="Arial"/>
              <a:buChar char="•"/>
              <a:defRPr sz="2000">
                <a:solidFill>
                  <a:srgbClr val="000000"/>
                </a:solidFill>
                <a:latin typeface="Calibri"/>
                <a:ea typeface="Calibri"/>
                <a:cs typeface="Calibri"/>
                <a:sym typeface="Calibri"/>
              </a:defRPr>
            </a:pPr>
            <a:r>
              <a:t>Makes Prediction based on action</a:t>
            </a:r>
          </a:p>
        </p:txBody>
      </p:sp>
      <p:cxnSp>
        <p:nvCxnSpPr>
          <p:cNvPr id="737" name="Straight Arrow Connector 55"/>
          <p:cNvCxnSpPr>
            <a:stCxn id="732" idx="0"/>
            <a:endCxn id="726" idx="0"/>
          </p:cNvCxnSpPr>
          <p:nvPr/>
        </p:nvCxnSpPr>
        <p:spPr>
          <a:xfrm flipH="1">
            <a:off x="9154380" y="6048771"/>
            <a:ext cx="11271" cy="2407944"/>
          </a:xfrm>
          <a:prstGeom prst="straightConnector1">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38" name="Straight Arrow Connector 56"/>
          <p:cNvSpPr/>
          <p:nvPr/>
        </p:nvSpPr>
        <p:spPr>
          <a:xfrm>
            <a:off x="9154382" y="9336368"/>
            <a:ext cx="1" cy="724549"/>
          </a:xfrm>
          <a:prstGeom prst="line">
            <a:avLst/>
          </a:prstGeom>
          <a:ln w="50800">
            <a:solidFill>
              <a:srgbClr val="376092"/>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cxnSp>
        <p:nvCxnSpPr>
          <p:cNvPr id="739" name="Elbow Connector 57"/>
          <p:cNvCxnSpPr>
            <a:stCxn id="726" idx="0"/>
            <a:endCxn id="731" idx="0"/>
          </p:cNvCxnSpPr>
          <p:nvPr/>
        </p:nvCxnSpPr>
        <p:spPr>
          <a:xfrm flipH="1" flipV="1">
            <a:off x="3390900" y="4533900"/>
            <a:ext cx="5765800" cy="3924300"/>
          </a:xfrm>
          <a:prstGeom prst="bentConnector3">
            <a:avLst>
              <a:gd name="adj1" fmla="val 51541"/>
            </a:avLst>
          </a:prstGeom>
          <a:ln w="50800">
            <a:solidFill>
              <a:srgbClr val="376092"/>
            </a:solidFill>
            <a:tailEnd type="triangle"/>
          </a:ln>
          <a:effectLst>
            <a:outerShdw sx="100000" sy="100000" kx="0" ky="0" algn="b" rotWithShape="0" blurRad="63500" dist="50800" dir="5400000">
              <a:srgbClr val="000000">
                <a:alpha val="40000"/>
              </a:srgbClr>
            </a:outerShdw>
          </a:effectLst>
        </p:spPr>
      </p:cxnSp>
      <p:cxnSp>
        <p:nvCxnSpPr>
          <p:cNvPr id="740" name="Elbow Connector 58"/>
          <p:cNvCxnSpPr>
            <a:stCxn id="731" idx="0"/>
            <a:endCxn id="725" idx="0"/>
          </p:cNvCxnSpPr>
          <p:nvPr/>
        </p:nvCxnSpPr>
        <p:spPr>
          <a:xfrm flipV="1">
            <a:off x="3390900" y="3860800"/>
            <a:ext cx="5778500" cy="673100"/>
          </a:xfrm>
          <a:prstGeom prst="bentConnector3">
            <a:avLst>
              <a:gd name="adj1" fmla="val 48571"/>
            </a:avLst>
          </a:prstGeom>
          <a:ln w="50800">
            <a:solidFill>
              <a:srgbClr val="376092"/>
            </a:solidFill>
            <a:tailEnd type="triangle"/>
          </a:ln>
          <a:effectLst>
            <a:outerShdw sx="100000" sy="100000" kx="0" ky="0" algn="b" rotWithShape="0" blurRad="63500" dist="50800" dir="5400000">
              <a:srgbClr val="000000">
                <a:alpha val="40000"/>
              </a:srgbClr>
            </a:outerShdw>
          </a:effectLst>
        </p:spPr>
      </p:cxnSp>
      <p:pic>
        <p:nvPicPr>
          <p:cNvPr id="741" name="Picture 4" descr="Picture 4"/>
          <p:cNvPicPr>
            <a:picLocks noChangeAspect="1"/>
          </p:cNvPicPr>
          <p:nvPr/>
        </p:nvPicPr>
        <p:blipFill>
          <a:blip r:embed="rId7">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3" name="Google Shape;700;p85" descr="Google Shape;700;p85"/>
          <p:cNvPicPr>
            <a:picLocks noChangeAspect="0"/>
          </p:cNvPicPr>
          <p:nvPr/>
        </p:nvPicPr>
        <p:blipFill>
          <a:blip r:embed="rId2">
            <a:extLst/>
          </a:blip>
          <a:stretch>
            <a:fillRect/>
          </a:stretch>
        </p:blipFill>
        <p:spPr>
          <a:xfrm>
            <a:off x="2054500" y="1196999"/>
            <a:ext cx="9111665" cy="6833735"/>
          </a:xfrm>
          <a:prstGeom prst="rect">
            <a:avLst/>
          </a:prstGeom>
          <a:ln w="12700">
            <a:miter lim="400000"/>
          </a:ln>
        </p:spPr>
      </p:pic>
      <p:pic>
        <p:nvPicPr>
          <p:cNvPr id="744" name="Google Shape;701;p85" descr="Google Shape;701;p85"/>
          <p:cNvPicPr>
            <a:picLocks noChangeAspect="0"/>
          </p:cNvPicPr>
          <p:nvPr/>
        </p:nvPicPr>
        <p:blipFill>
          <a:blip r:embed="rId3">
            <a:extLst/>
          </a:blip>
          <a:stretch>
            <a:fillRect/>
          </a:stretch>
        </p:blipFill>
        <p:spPr>
          <a:xfrm>
            <a:off x="11576934" y="1214067"/>
            <a:ext cx="9111604" cy="6833775"/>
          </a:xfrm>
          <a:prstGeom prst="rect">
            <a:avLst/>
          </a:prstGeom>
          <a:ln w="12700">
            <a:miter lim="400000"/>
          </a:ln>
        </p:spPr>
      </p:pic>
      <p:pic>
        <p:nvPicPr>
          <p:cNvPr id="745" name="Google Shape;702;p85" descr="Google Shape;702;p85"/>
          <p:cNvPicPr>
            <a:picLocks noChangeAspect="0"/>
          </p:cNvPicPr>
          <p:nvPr/>
        </p:nvPicPr>
        <p:blipFill>
          <a:blip r:embed="rId4">
            <a:extLst/>
          </a:blip>
          <a:stretch>
            <a:fillRect/>
          </a:stretch>
        </p:blipFill>
        <p:spPr>
          <a:xfrm>
            <a:off x="1973733" y="6727530"/>
            <a:ext cx="9273201" cy="6954931"/>
          </a:xfrm>
          <a:prstGeom prst="rect">
            <a:avLst/>
          </a:prstGeom>
          <a:ln w="12700">
            <a:miter lim="400000"/>
          </a:ln>
        </p:spPr>
      </p:pic>
      <p:pic>
        <p:nvPicPr>
          <p:cNvPr id="746" name="Google Shape;703;p85" descr="Google Shape;703;p85"/>
          <p:cNvPicPr>
            <a:picLocks noChangeAspect="0"/>
          </p:cNvPicPr>
          <p:nvPr/>
        </p:nvPicPr>
        <p:blipFill>
          <a:blip r:embed="rId5">
            <a:extLst/>
          </a:blip>
          <a:stretch>
            <a:fillRect/>
          </a:stretch>
        </p:blipFill>
        <p:spPr>
          <a:xfrm>
            <a:off x="11545266" y="6760521"/>
            <a:ext cx="9273202" cy="6954862"/>
          </a:xfrm>
          <a:prstGeom prst="rect">
            <a:avLst/>
          </a:prstGeom>
          <a:ln w="12700">
            <a:miter lim="400000"/>
          </a:ln>
        </p:spPr>
      </p:pic>
      <p:sp>
        <p:nvSpPr>
          <p:cNvPr id="747" name="TextBox 8"/>
          <p:cNvSpPr txBox="1"/>
          <p:nvPr/>
        </p:nvSpPr>
        <p:spPr>
          <a:xfrm>
            <a:off x="-1" y="538478"/>
            <a:ext cx="24384001"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8100"/>
              </a:lnSpc>
              <a:defRPr b="1" sz="6400">
                <a:solidFill>
                  <a:srgbClr val="1B4444"/>
                </a:solidFill>
                <a:latin typeface="Open Sans Bold Bold"/>
                <a:ea typeface="Open Sans Bold Bold"/>
                <a:cs typeface="Open Sans Bold Bold"/>
                <a:sym typeface="Open Sans Bold Bold"/>
              </a:defRPr>
            </a:pPr>
            <a:r>
              <a:t>REAL-TIME </a:t>
            </a:r>
            <a:r>
              <a:rPr>
                <a:solidFill>
                  <a:srgbClr val="FDA715"/>
                </a:solidFill>
              </a:rPr>
              <a:t>SINGLE-EPISODE</a:t>
            </a:r>
            <a:r>
              <a:t> LEARNING </a:t>
            </a:r>
            <a:r>
              <a:rPr>
                <a:solidFill>
                  <a:srgbClr val="FDA715"/>
                </a:solidFill>
              </a:rPr>
              <a:t>DEMO</a:t>
            </a:r>
          </a:p>
        </p:txBody>
      </p:sp>
      <p:grpSp>
        <p:nvGrpSpPr>
          <p:cNvPr id="750" name="Группа 11"/>
          <p:cNvGrpSpPr/>
          <p:nvPr/>
        </p:nvGrpSpPr>
        <p:grpSpPr>
          <a:xfrm>
            <a:off x="14287" y="12240415"/>
            <a:ext cx="1601727" cy="1481932"/>
            <a:chOff x="0" y="0"/>
            <a:chExt cx="1601725" cy="1481930"/>
          </a:xfrm>
        </p:grpSpPr>
        <p:sp>
          <p:nvSpPr>
            <p:cNvPr id="748"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49"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753" name="Группа 11"/>
          <p:cNvGrpSpPr/>
          <p:nvPr/>
        </p:nvGrpSpPr>
        <p:grpSpPr>
          <a:xfrm>
            <a:off x="22790151" y="3970"/>
            <a:ext cx="1601726" cy="1481932"/>
            <a:chOff x="1" y="0"/>
            <a:chExt cx="1601725" cy="1481930"/>
          </a:xfrm>
        </p:grpSpPr>
        <p:sp>
          <p:nvSpPr>
            <p:cNvPr id="751"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52"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pic>
        <p:nvPicPr>
          <p:cNvPr id="754"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6" name="Рисунок 1" descr="Рисунок 1"/>
          <p:cNvPicPr>
            <a:picLocks noChangeAspect="1"/>
          </p:cNvPicPr>
          <p:nvPr/>
        </p:nvPicPr>
        <p:blipFill>
          <a:blip r:embed="rId2">
            <a:extLst/>
          </a:blip>
          <a:srcRect l="0" t="14704" r="0" b="780"/>
          <a:stretch>
            <a:fillRect/>
          </a:stretch>
        </p:blipFill>
        <p:spPr>
          <a:xfrm>
            <a:off x="-5065" y="-1"/>
            <a:ext cx="24384002" cy="13741402"/>
          </a:xfrm>
          <a:prstGeom prst="rect">
            <a:avLst/>
          </a:prstGeom>
          <a:ln w="12700">
            <a:miter lim="400000"/>
          </a:ln>
        </p:spPr>
      </p:pic>
      <p:grpSp>
        <p:nvGrpSpPr>
          <p:cNvPr id="759" name="Группа 11"/>
          <p:cNvGrpSpPr/>
          <p:nvPr/>
        </p:nvGrpSpPr>
        <p:grpSpPr>
          <a:xfrm>
            <a:off x="14287" y="12240415"/>
            <a:ext cx="1601727" cy="1481932"/>
            <a:chOff x="0" y="0"/>
            <a:chExt cx="1601725" cy="1481930"/>
          </a:xfrm>
        </p:grpSpPr>
        <p:sp>
          <p:nvSpPr>
            <p:cNvPr id="757"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58"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762" name="Группа 11"/>
          <p:cNvGrpSpPr/>
          <p:nvPr/>
        </p:nvGrpSpPr>
        <p:grpSpPr>
          <a:xfrm>
            <a:off x="22790151" y="3970"/>
            <a:ext cx="1601727" cy="1481932"/>
            <a:chOff x="1" y="0"/>
            <a:chExt cx="1601725" cy="1481930"/>
          </a:xfrm>
        </p:grpSpPr>
        <p:sp>
          <p:nvSpPr>
            <p:cNvPr id="760"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61"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763" name="TextBox 8"/>
          <p:cNvSpPr txBox="1"/>
          <p:nvPr/>
        </p:nvSpPr>
        <p:spPr>
          <a:xfrm>
            <a:off x="3884464" y="1325895"/>
            <a:ext cx="16615072"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INDUCTIVE </a:t>
            </a:r>
            <a:r>
              <a:rPr>
                <a:solidFill>
                  <a:srgbClr val="FDA715"/>
                </a:solidFill>
              </a:rPr>
              <a:t>BIASES</a:t>
            </a:r>
          </a:p>
        </p:txBody>
      </p:sp>
      <p:sp>
        <p:nvSpPr>
          <p:cNvPr id="764" name="TextBox 7"/>
          <p:cNvSpPr txBox="1"/>
          <p:nvPr/>
        </p:nvSpPr>
        <p:spPr>
          <a:xfrm>
            <a:off x="2739576" y="2935965"/>
            <a:ext cx="19023403" cy="944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3600">
                <a:solidFill>
                  <a:srgbClr val="FDA715"/>
                </a:solidFill>
                <a:latin typeface="Open Sans"/>
                <a:ea typeface="Open Sans"/>
                <a:cs typeface="Open Sans"/>
                <a:sym typeface="Open Sans"/>
              </a:defRPr>
            </a:pPr>
            <a:r>
              <a:t>Temporal Locality</a:t>
            </a:r>
          </a:p>
          <a:p>
            <a:pPr lvl="2" indent="673100" algn="l" defTabSz="1219200">
              <a:defRPr sz="3600">
                <a:solidFill>
                  <a:srgbClr val="1B4444"/>
                </a:solidFill>
                <a:latin typeface="Open Sans"/>
                <a:ea typeface="Open Sans"/>
                <a:cs typeface="Open Sans"/>
                <a:sym typeface="Open Sans"/>
              </a:defRPr>
            </a:pPr>
            <a:r>
              <a:t>Ability to model relevant dependencies locally in time, in simplest case just involving prior simulation frame.</a:t>
            </a:r>
          </a:p>
          <a:p>
            <a:pPr lvl="2" indent="673100" algn="l" defTabSz="1219200">
              <a:defRPr sz="1200">
                <a:solidFill>
                  <a:srgbClr val="1B4444"/>
                </a:solidFill>
                <a:latin typeface="Open Sans"/>
                <a:ea typeface="Open Sans"/>
                <a:cs typeface="Open Sans"/>
                <a:sym typeface="Open Sans"/>
              </a:defRPr>
            </a:pPr>
          </a:p>
          <a:p>
            <a:pPr lvl="1" indent="215900" algn="l" defTabSz="1219200">
              <a:defRPr b="1" sz="3600">
                <a:solidFill>
                  <a:srgbClr val="FDA715"/>
                </a:solidFill>
                <a:latin typeface="Open Sans"/>
                <a:ea typeface="Open Sans"/>
                <a:cs typeface="Open Sans"/>
                <a:sym typeface="Open Sans"/>
              </a:defRPr>
            </a:pPr>
            <a:r>
              <a:t>Causal Representation</a:t>
            </a:r>
          </a:p>
          <a:p>
            <a:pPr lvl="2" indent="673100" algn="l" defTabSz="1219200">
              <a:defRPr sz="3600">
                <a:solidFill>
                  <a:srgbClr val="1B4444"/>
                </a:solidFill>
                <a:latin typeface="Open Sans"/>
                <a:ea typeface="Open Sans"/>
                <a:cs typeface="Open Sans"/>
                <a:sym typeface="Open Sans"/>
              </a:defRPr>
            </a:pPr>
            <a:r>
              <a:t>Ability to model causal dependencies independently of acquired reward, making the model able to learn beliefs of the environment that can be chained and are agnostic to its objective.</a:t>
            </a:r>
          </a:p>
          <a:p>
            <a:pPr lvl="2" indent="673100" algn="l" defTabSz="1219200">
              <a:defRPr sz="1200">
                <a:solidFill>
                  <a:srgbClr val="1B4444"/>
                </a:solidFill>
                <a:latin typeface="Open Sans"/>
                <a:ea typeface="Open Sans"/>
                <a:cs typeface="Open Sans"/>
                <a:sym typeface="Open Sans"/>
              </a:defRPr>
            </a:pPr>
          </a:p>
          <a:p>
            <a:pPr lvl="1" indent="215900" algn="l" defTabSz="1219200">
              <a:defRPr b="1" sz="3600">
                <a:solidFill>
                  <a:srgbClr val="FDA715"/>
                </a:solidFill>
                <a:latin typeface="Open Sans"/>
                <a:ea typeface="Open Sans"/>
                <a:cs typeface="Open Sans"/>
                <a:sym typeface="Open Sans"/>
              </a:defRPr>
            </a:pPr>
            <a:r>
              <a:t>Spatial Equivariance</a:t>
            </a:r>
            <a:endParaRPr sz="900">
              <a:solidFill>
                <a:srgbClr val="1B4444"/>
              </a:solidFill>
            </a:endParaRPr>
          </a:p>
          <a:p>
            <a:pPr lvl="2" indent="673100" algn="l" defTabSz="1219200">
              <a:defRPr sz="3600">
                <a:solidFill>
                  <a:srgbClr val="1B4444"/>
                </a:solidFill>
                <a:latin typeface="Open Sans"/>
                <a:ea typeface="Open Sans"/>
                <a:cs typeface="Open Sans"/>
                <a:sym typeface="Open Sans"/>
              </a:defRPr>
            </a:pPr>
            <a:r>
              <a:t>Ability to model causal dependencies between grid cells independently of the specific location of the cells considered in the dependency.</a:t>
            </a:r>
          </a:p>
          <a:p>
            <a:pPr lvl="2" indent="673100" algn="l" defTabSz="1219200">
              <a:defRPr sz="1200">
                <a:solidFill>
                  <a:srgbClr val="1B4444"/>
                </a:solidFill>
                <a:latin typeface="Open Sans"/>
                <a:ea typeface="Open Sans"/>
                <a:cs typeface="Open Sans"/>
                <a:sym typeface="Open Sans"/>
              </a:defRPr>
            </a:pPr>
          </a:p>
          <a:p>
            <a:pPr lvl="1" indent="215900" algn="l" defTabSz="1219200">
              <a:defRPr b="1" sz="3600">
                <a:solidFill>
                  <a:srgbClr val="FDA715"/>
                </a:solidFill>
                <a:latin typeface="Open Sans"/>
                <a:ea typeface="Open Sans"/>
                <a:cs typeface="Open Sans"/>
                <a:sym typeface="Open Sans"/>
              </a:defRPr>
            </a:pPr>
            <a:r>
              <a:t>State Tracking</a:t>
            </a:r>
            <a:endParaRPr sz="900">
              <a:solidFill>
                <a:srgbClr val="1B4444"/>
              </a:solidFill>
            </a:endParaRPr>
          </a:p>
          <a:p>
            <a:pPr lvl="2" indent="673100" algn="l" defTabSz="1219200">
              <a:defRPr sz="3600">
                <a:solidFill>
                  <a:srgbClr val="1B4444"/>
                </a:solidFill>
                <a:latin typeface="Open Sans"/>
                <a:ea typeface="Open Sans"/>
                <a:cs typeface="Open Sans"/>
                <a:sym typeface="Open Sans"/>
              </a:defRPr>
            </a:pPr>
            <a:r>
              <a:t>Ability to effectively track state outside of the field of view of the agent based on the recorded or estimated locations.</a:t>
            </a:r>
          </a:p>
          <a:p>
            <a:pPr lvl="1" indent="215900" algn="l" defTabSz="1219200">
              <a:defRPr b="1" sz="1200">
                <a:solidFill>
                  <a:srgbClr val="FDA715"/>
                </a:solidFill>
                <a:latin typeface="Open Sans"/>
                <a:ea typeface="Open Sans"/>
                <a:cs typeface="Open Sans"/>
                <a:sym typeface="Open Sans"/>
              </a:defRPr>
            </a:pPr>
          </a:p>
          <a:p>
            <a:pPr lvl="1" indent="215900" algn="l" defTabSz="1219200">
              <a:defRPr b="1" sz="3600">
                <a:solidFill>
                  <a:srgbClr val="FDA715"/>
                </a:solidFill>
                <a:latin typeface="Open Sans"/>
                <a:ea typeface="Open Sans"/>
                <a:cs typeface="Open Sans"/>
                <a:sym typeface="Open Sans"/>
              </a:defRPr>
            </a:pPr>
            <a:r>
              <a:t>Attentional Bias</a:t>
            </a:r>
            <a:endParaRPr sz="900">
              <a:solidFill>
                <a:srgbClr val="1B4444"/>
              </a:solidFill>
            </a:endParaRPr>
          </a:p>
          <a:p>
            <a:pPr lvl="2" indent="673100" algn="l" defTabSz="1219200">
              <a:defRPr sz="3600">
                <a:solidFill>
                  <a:srgbClr val="1B4444"/>
                </a:solidFill>
                <a:latin typeface="Open Sans"/>
                <a:ea typeface="Open Sans"/>
                <a:cs typeface="Open Sans"/>
                <a:sym typeface="Open Sans"/>
              </a:defRPr>
            </a:pPr>
            <a:r>
              <a:t>Relevant dependencies tend to involve values that have either changed or a different value than predicted (miss-matched)</a:t>
            </a:r>
          </a:p>
        </p:txBody>
      </p:sp>
      <p:pic>
        <p:nvPicPr>
          <p:cNvPr id="765"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7" name="Рисунок 1" descr="Рисунок 1"/>
          <p:cNvPicPr>
            <a:picLocks noChangeAspect="1"/>
          </p:cNvPicPr>
          <p:nvPr/>
        </p:nvPicPr>
        <p:blipFill>
          <a:blip r:embed="rId2">
            <a:extLst/>
          </a:blip>
          <a:srcRect l="0" t="14704" r="0" b="780"/>
          <a:stretch>
            <a:fillRect/>
          </a:stretch>
        </p:blipFill>
        <p:spPr>
          <a:xfrm>
            <a:off x="-5605" y="-1"/>
            <a:ext cx="24384002" cy="13741402"/>
          </a:xfrm>
          <a:prstGeom prst="rect">
            <a:avLst/>
          </a:prstGeom>
          <a:ln w="12700">
            <a:miter lim="400000"/>
          </a:ln>
        </p:spPr>
      </p:pic>
      <p:grpSp>
        <p:nvGrpSpPr>
          <p:cNvPr id="770" name="Группа 11"/>
          <p:cNvGrpSpPr/>
          <p:nvPr/>
        </p:nvGrpSpPr>
        <p:grpSpPr>
          <a:xfrm>
            <a:off x="14287" y="12240415"/>
            <a:ext cx="1601727" cy="1481932"/>
            <a:chOff x="0" y="0"/>
            <a:chExt cx="1601725" cy="1481930"/>
          </a:xfrm>
        </p:grpSpPr>
        <p:sp>
          <p:nvSpPr>
            <p:cNvPr id="768"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69"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773" name="Группа 11"/>
          <p:cNvGrpSpPr/>
          <p:nvPr/>
        </p:nvGrpSpPr>
        <p:grpSpPr>
          <a:xfrm>
            <a:off x="22790151" y="3970"/>
            <a:ext cx="1601727" cy="1481932"/>
            <a:chOff x="1" y="0"/>
            <a:chExt cx="1601725" cy="1481930"/>
          </a:xfrm>
        </p:grpSpPr>
        <p:sp>
          <p:nvSpPr>
            <p:cNvPr id="771"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772"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774" name="TextBox 8"/>
          <p:cNvSpPr txBox="1"/>
          <p:nvPr/>
        </p:nvSpPr>
        <p:spPr>
          <a:xfrm>
            <a:off x="3119475" y="868257"/>
            <a:ext cx="21419914" cy="10132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P-</a:t>
            </a:r>
            <a:r>
              <a:rPr>
                <a:solidFill>
                  <a:srgbClr val="FDA715"/>
                </a:solidFill>
              </a:rPr>
              <a:t>MATCH</a:t>
            </a:r>
            <a:r>
              <a:rPr>
                <a:solidFill>
                  <a:srgbClr val="FFC000"/>
                </a:solidFill>
              </a:rPr>
              <a:t> </a:t>
            </a:r>
            <a:r>
              <a:t>FOR CURIOSITY AND EXLORATION</a:t>
            </a:r>
          </a:p>
        </p:txBody>
      </p:sp>
      <p:sp>
        <p:nvSpPr>
          <p:cNvPr id="775" name="TextBox 7"/>
          <p:cNvSpPr txBox="1"/>
          <p:nvPr/>
        </p:nvSpPr>
        <p:spPr>
          <a:xfrm>
            <a:off x="2747085" y="2777863"/>
            <a:ext cx="18878624" cy="105096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FDA715"/>
                </a:solidFill>
                <a:latin typeface="Open Sans"/>
                <a:ea typeface="Open Sans"/>
                <a:cs typeface="Open Sans"/>
                <a:sym typeface="Open Sans"/>
              </a:defRPr>
            </a:pPr>
            <a:r>
              <a:t>Rule P-match of certain cell:</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indent="673100" algn="l" defTabSz="1219200">
              <a:defRPr sz="3600">
                <a:solidFill>
                  <a:srgbClr val="1B4444"/>
                </a:solidFill>
                <a:latin typeface="Cambria Math"/>
                <a:ea typeface="Cambria Math"/>
                <a:cs typeface="Cambria Math"/>
                <a:sym typeface="Cambria Math"/>
              </a:defRPr>
            </a:pPr>
            <a14:m>
              <m:oMathPara>
                <m:oMathParaPr>
                  <m:jc m:val="left"/>
                </m:oMathParaPr>
                <m:oMath>
                  <m:sSubSup>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𝒓</m:t>
                      </m:r>
                    </m:sub>
                    <m:sup>
                      <m:r>
                        <a:rPr xmlns:a="http://schemas.openxmlformats.org/drawingml/2006/main" sz="2800" i="1">
                          <a:solidFill>
                            <a:srgbClr val="1B4444"/>
                          </a:solidFill>
                          <a:latin typeface="Cambria Math" panose="02040503050406030204" pitchFamily="18" charset="0"/>
                        </a:rPr>
                        <m:t>𝒄</m:t>
                      </m:r>
                    </m:sup>
                  </m:sSubSup>
                  <m:r>
                    <a:rPr xmlns:a="http://schemas.openxmlformats.org/drawingml/2006/main" sz="2800" i="1">
                      <a:solidFill>
                        <a:srgbClr val="1B4444"/>
                      </a:solidFill>
                      <a:latin typeface="Cambria Math" panose="02040503050406030204" pitchFamily="18" charset="0"/>
                    </a:rPr>
                    <m:t>=</m:t>
                  </m:r>
                  <m:r>
                    <a:rPr xmlns:a="http://schemas.openxmlformats.org/drawingml/2006/main" sz="2800" i="1">
                      <a:solidFill>
                        <a:srgbClr val="1B4444"/>
                      </a:solidFill>
                      <a:latin typeface="Cambria Math" panose="02040503050406030204" pitchFamily="18" charset="0"/>
                    </a:rPr>
                    <m:t/>
                  </m:r>
                  <m:f>
                    <m:fPr>
                      <m:ctrlPr>
                        <a:rPr xmlns:a="http://schemas.openxmlformats.org/drawingml/2006/main" sz="2800" i="1">
                          <a:solidFill>
                            <a:srgbClr val="1B4444"/>
                          </a:solidFill>
                          <a:latin typeface="Cambria Math" panose="02040503050406030204" pitchFamily="18" charset="0"/>
                        </a:rPr>
                      </m:ctrlPr>
                      <m:type m:val="bar"/>
                    </m:fPr>
                    <m:num>
                      <m:r>
                        <a:rPr xmlns:a="http://schemas.openxmlformats.org/drawingml/2006/main" sz="2800" i="1">
                          <a:solidFill>
                            <a:srgbClr val="1B4444"/>
                          </a:solidFill>
                          <a:latin typeface="Cambria Math" panose="02040503050406030204" pitchFamily="18" charset="0"/>
                        </a:rPr>
                        <m:t>𝒎</m:t>
                      </m:r>
                      <m:r>
                        <a:rPr xmlns:a="http://schemas.openxmlformats.org/drawingml/2006/main" sz="2800" i="1">
                          <a:solidFill>
                            <a:srgbClr val="1B4444"/>
                          </a:solidFill>
                          <a:latin typeface="Cambria Math" panose="02040503050406030204" pitchFamily="18" charset="0"/>
                        </a:rPr>
                        <m:t>𝒂</m:t>
                      </m:r>
                      <m:r>
                        <a:rPr xmlns:a="http://schemas.openxmlformats.org/drawingml/2006/main" sz="2800" i="1">
                          <a:solidFill>
                            <a:srgbClr val="1B4444"/>
                          </a:solidFill>
                          <a:latin typeface="Cambria Math" panose="02040503050406030204" pitchFamily="18" charset="0"/>
                        </a:rPr>
                        <m:t>𝒕</m:t>
                      </m:r>
                      <m:r>
                        <a:rPr xmlns:a="http://schemas.openxmlformats.org/drawingml/2006/main" sz="2800" i="1">
                          <a:solidFill>
                            <a:srgbClr val="1B4444"/>
                          </a:solidFill>
                          <a:latin typeface="Cambria Math" panose="02040503050406030204" pitchFamily="18" charset="0"/>
                        </a:rPr>
                        <m:t>𝒄</m:t>
                      </m:r>
                      <m:r>
                        <a:rPr xmlns:a="http://schemas.openxmlformats.org/drawingml/2006/main" sz="2800" i="1">
                          <a:solidFill>
                            <a:srgbClr val="1B4444"/>
                          </a:solidFill>
                          <a:latin typeface="Cambria Math" panose="02040503050406030204" pitchFamily="18" charset="0"/>
                        </a:rPr>
                        <m:t>𝒉</m:t>
                      </m:r>
                      <m:r>
                        <a:rPr xmlns:a="http://schemas.openxmlformats.org/drawingml/2006/main" sz="2800" i="1">
                          <a:solidFill>
                            <a:srgbClr val="1B4444"/>
                          </a:solidFill>
                          <a:latin typeface="Cambria Math" panose="02040503050406030204" pitchFamily="18" charset="0"/>
                        </a:rPr>
                        <m:t>𝒆</m:t>
                      </m:r>
                      <m:r>
                        <a:rPr xmlns:a="http://schemas.openxmlformats.org/drawingml/2006/main" sz="2800" i="1">
                          <a:solidFill>
                            <a:srgbClr val="1B4444"/>
                          </a:solidFill>
                          <a:latin typeface="Cambria Math" panose="02040503050406030204" pitchFamily="18" charset="0"/>
                        </a:rPr>
                        <m:t>𝒅</m:t>
                      </m:r>
                      <m:r>
                        <a:rPr xmlns:a="http://schemas.openxmlformats.org/drawingml/2006/main" sz="2800" i="1">
                          <a:solidFill>
                            <a:srgbClr val="1B4444"/>
                          </a:solidFill>
                          <a:latin typeface="Cambria Math" panose="02040503050406030204" pitchFamily="18" charset="0"/>
                        </a:rPr>
                        <m:t/>
                      </m:r>
                      <m:r>
                        <a:rPr xmlns:a="http://schemas.openxmlformats.org/drawingml/2006/main" sz="2800" i="1">
                          <a:solidFill>
                            <a:srgbClr val="1B4444"/>
                          </a:solidFill>
                          <a:latin typeface="Cambria Math" panose="02040503050406030204" pitchFamily="18" charset="0"/>
                        </a:rPr>
                        <m:t>𝒄</m:t>
                      </m:r>
                      <m:r>
                        <a:rPr xmlns:a="http://schemas.openxmlformats.org/drawingml/2006/main" sz="2800" i="1">
                          <a:solidFill>
                            <a:srgbClr val="1B4444"/>
                          </a:solidFill>
                          <a:latin typeface="Cambria Math" panose="02040503050406030204" pitchFamily="18" charset="0"/>
                        </a:rPr>
                        <m:t>𝒐</m:t>
                      </m:r>
                      <m:r>
                        <a:rPr xmlns:a="http://schemas.openxmlformats.org/drawingml/2006/main" sz="2800" i="1">
                          <a:solidFill>
                            <a:srgbClr val="1B4444"/>
                          </a:solidFill>
                          <a:latin typeface="Cambria Math" panose="02040503050406030204" pitchFamily="18" charset="0"/>
                        </a:rPr>
                        <m:t>𝒏</m:t>
                      </m:r>
                      <m:r>
                        <a:rPr xmlns:a="http://schemas.openxmlformats.org/drawingml/2006/main" sz="2800" i="1">
                          <a:solidFill>
                            <a:srgbClr val="1B4444"/>
                          </a:solidFill>
                          <a:latin typeface="Cambria Math" panose="02040503050406030204" pitchFamily="18" charset="0"/>
                        </a:rPr>
                        <m:t>𝒅</m:t>
                      </m:r>
                      <m:r>
                        <a:rPr xmlns:a="http://schemas.openxmlformats.org/drawingml/2006/main" sz="2800" i="1">
                          <a:solidFill>
                            <a:srgbClr val="1B4444"/>
                          </a:solidFill>
                          <a:latin typeface="Cambria Math" panose="02040503050406030204" pitchFamily="18" charset="0"/>
                        </a:rPr>
                        <m:t>𝒊</m:t>
                      </m:r>
                      <m:r>
                        <a:rPr xmlns:a="http://schemas.openxmlformats.org/drawingml/2006/main" sz="2800" i="1">
                          <a:solidFill>
                            <a:srgbClr val="1B4444"/>
                          </a:solidFill>
                          <a:latin typeface="Cambria Math" panose="02040503050406030204" pitchFamily="18" charset="0"/>
                        </a:rPr>
                        <m:t>𝒕</m:t>
                      </m:r>
                      <m:r>
                        <a:rPr xmlns:a="http://schemas.openxmlformats.org/drawingml/2006/main" sz="2800" i="1">
                          <a:solidFill>
                            <a:srgbClr val="1B4444"/>
                          </a:solidFill>
                          <a:latin typeface="Cambria Math" panose="02040503050406030204" pitchFamily="18" charset="0"/>
                        </a:rPr>
                        <m:t>𝒊</m:t>
                      </m:r>
                      <m:r>
                        <a:rPr xmlns:a="http://schemas.openxmlformats.org/drawingml/2006/main" sz="2800" i="1">
                          <a:solidFill>
                            <a:srgbClr val="1B4444"/>
                          </a:solidFill>
                          <a:latin typeface="Cambria Math" panose="02040503050406030204" pitchFamily="18" charset="0"/>
                        </a:rPr>
                        <m:t>𝒐</m:t>
                      </m:r>
                      <m:r>
                        <a:rPr xmlns:a="http://schemas.openxmlformats.org/drawingml/2006/main" sz="2800" i="1">
                          <a:solidFill>
                            <a:srgbClr val="1B4444"/>
                          </a:solidFill>
                          <a:latin typeface="Cambria Math" panose="02040503050406030204" pitchFamily="18" charset="0"/>
                        </a:rPr>
                        <m:t>𝒏</m:t>
                      </m:r>
                      <m:r>
                        <a:rPr xmlns:a="http://schemas.openxmlformats.org/drawingml/2006/main" sz="2800" i="1">
                          <a:solidFill>
                            <a:srgbClr val="1B4444"/>
                          </a:solidFill>
                          <a:latin typeface="Cambria Math" panose="02040503050406030204" pitchFamily="18" charset="0"/>
                        </a:rPr>
                        <m:t>𝒔</m:t>
                      </m:r>
                    </m:num>
                    <m:den>
                      <m:r>
                        <a:rPr xmlns:a="http://schemas.openxmlformats.org/drawingml/2006/main" sz="2800" i="1">
                          <a:solidFill>
                            <a:srgbClr val="1B4444"/>
                          </a:solidFill>
                          <a:latin typeface="Cambria Math" panose="02040503050406030204" pitchFamily="18" charset="0"/>
                        </a:rPr>
                        <m:t>𝒕</m:t>
                      </m:r>
                      <m:r>
                        <a:rPr xmlns:a="http://schemas.openxmlformats.org/drawingml/2006/main" sz="2800" i="1">
                          <a:solidFill>
                            <a:srgbClr val="1B4444"/>
                          </a:solidFill>
                          <a:latin typeface="Cambria Math" panose="02040503050406030204" pitchFamily="18" charset="0"/>
                        </a:rPr>
                        <m:t>𝒐</m:t>
                      </m:r>
                      <m:r>
                        <a:rPr xmlns:a="http://schemas.openxmlformats.org/drawingml/2006/main" sz="2800" i="1">
                          <a:solidFill>
                            <a:srgbClr val="1B4444"/>
                          </a:solidFill>
                          <a:latin typeface="Cambria Math" panose="02040503050406030204" pitchFamily="18" charset="0"/>
                        </a:rPr>
                        <m:t>𝒕</m:t>
                      </m:r>
                      <m:r>
                        <a:rPr xmlns:a="http://schemas.openxmlformats.org/drawingml/2006/main" sz="2800" i="1">
                          <a:solidFill>
                            <a:srgbClr val="1B4444"/>
                          </a:solidFill>
                          <a:latin typeface="Cambria Math" panose="02040503050406030204" pitchFamily="18" charset="0"/>
                        </a:rPr>
                        <m:t>𝒂</m:t>
                      </m:r>
                      <m:r>
                        <a:rPr xmlns:a="http://schemas.openxmlformats.org/drawingml/2006/main" sz="2800" i="1">
                          <a:solidFill>
                            <a:srgbClr val="1B4444"/>
                          </a:solidFill>
                          <a:latin typeface="Cambria Math" panose="02040503050406030204" pitchFamily="18" charset="0"/>
                        </a:rPr>
                        <m:t>𝒍</m:t>
                      </m:r>
                      <m:r>
                        <a:rPr xmlns:a="http://schemas.openxmlformats.org/drawingml/2006/main" sz="2800" i="1">
                          <a:solidFill>
                            <a:srgbClr val="1B4444"/>
                          </a:solidFill>
                          <a:latin typeface="Cambria Math" panose="02040503050406030204" pitchFamily="18" charset="0"/>
                        </a:rPr>
                        <m:t/>
                      </m:r>
                      <m:r>
                        <a:rPr xmlns:a="http://schemas.openxmlformats.org/drawingml/2006/main" sz="2800" i="1">
                          <a:solidFill>
                            <a:srgbClr val="1B4444"/>
                          </a:solidFill>
                          <a:latin typeface="Cambria Math" panose="02040503050406030204" pitchFamily="18" charset="0"/>
                        </a:rPr>
                        <m:t>𝒄</m:t>
                      </m:r>
                      <m:r>
                        <a:rPr xmlns:a="http://schemas.openxmlformats.org/drawingml/2006/main" sz="2800" i="1">
                          <a:solidFill>
                            <a:srgbClr val="1B4444"/>
                          </a:solidFill>
                          <a:latin typeface="Cambria Math" panose="02040503050406030204" pitchFamily="18" charset="0"/>
                        </a:rPr>
                        <m:t>𝒐</m:t>
                      </m:r>
                      <m:r>
                        <a:rPr xmlns:a="http://schemas.openxmlformats.org/drawingml/2006/main" sz="2800" i="1">
                          <a:solidFill>
                            <a:srgbClr val="1B4444"/>
                          </a:solidFill>
                          <a:latin typeface="Cambria Math" panose="02040503050406030204" pitchFamily="18" charset="0"/>
                        </a:rPr>
                        <m:t>𝒏</m:t>
                      </m:r>
                      <m:r>
                        <a:rPr xmlns:a="http://schemas.openxmlformats.org/drawingml/2006/main" sz="2800" i="1">
                          <a:solidFill>
                            <a:srgbClr val="1B4444"/>
                          </a:solidFill>
                          <a:latin typeface="Cambria Math" panose="02040503050406030204" pitchFamily="18" charset="0"/>
                        </a:rPr>
                        <m:t>𝒅</m:t>
                      </m:r>
                      <m:r>
                        <a:rPr xmlns:a="http://schemas.openxmlformats.org/drawingml/2006/main" sz="2800" i="1">
                          <a:solidFill>
                            <a:srgbClr val="1B4444"/>
                          </a:solidFill>
                          <a:latin typeface="Cambria Math" panose="02040503050406030204" pitchFamily="18" charset="0"/>
                        </a:rPr>
                        <m:t>𝒊</m:t>
                      </m:r>
                      <m:r>
                        <a:rPr xmlns:a="http://schemas.openxmlformats.org/drawingml/2006/main" sz="2800" i="1">
                          <a:solidFill>
                            <a:srgbClr val="1B4444"/>
                          </a:solidFill>
                          <a:latin typeface="Cambria Math" panose="02040503050406030204" pitchFamily="18" charset="0"/>
                        </a:rPr>
                        <m:t>𝒕</m:t>
                      </m:r>
                      <m:r>
                        <a:rPr xmlns:a="http://schemas.openxmlformats.org/drawingml/2006/main" sz="2800" i="1">
                          <a:solidFill>
                            <a:srgbClr val="1B4444"/>
                          </a:solidFill>
                          <a:latin typeface="Cambria Math" panose="02040503050406030204" pitchFamily="18" charset="0"/>
                        </a:rPr>
                        <m:t>𝒊</m:t>
                      </m:r>
                      <m:r>
                        <a:rPr xmlns:a="http://schemas.openxmlformats.org/drawingml/2006/main" sz="2800" i="1">
                          <a:solidFill>
                            <a:srgbClr val="1B4444"/>
                          </a:solidFill>
                          <a:latin typeface="Cambria Math" panose="02040503050406030204" pitchFamily="18" charset="0"/>
                        </a:rPr>
                        <m:t>𝒐</m:t>
                      </m:r>
                      <m:r>
                        <a:rPr xmlns:a="http://schemas.openxmlformats.org/drawingml/2006/main" sz="2800" i="1">
                          <a:solidFill>
                            <a:srgbClr val="1B4444"/>
                          </a:solidFill>
                          <a:latin typeface="Cambria Math" panose="02040503050406030204" pitchFamily="18" charset="0"/>
                        </a:rPr>
                        <m:t>𝒏</m:t>
                      </m:r>
                      <m:r>
                        <a:rPr xmlns:a="http://schemas.openxmlformats.org/drawingml/2006/main" sz="2800" i="1">
                          <a:solidFill>
                            <a:srgbClr val="1B4444"/>
                          </a:solidFill>
                          <a:latin typeface="Cambria Math" panose="02040503050406030204" pitchFamily="18" charset="0"/>
                        </a:rPr>
                        <m:t>𝒔</m:t>
                      </m:r>
                    </m:den>
                  </m:f>
                </m:oMath>
              </m:oMathPara>
            </a14:m>
            <a:endParaRPr b="1" sz="1000">
              <a:latin typeface="Open Sans"/>
              <a:ea typeface="Open Sans"/>
              <a:cs typeface="Open Sans"/>
              <a:sym typeface="Open Sans"/>
            </a:endParaRPr>
          </a:p>
          <a:p>
            <a:pPr lvl="2" indent="673100" algn="l" defTabSz="1219200">
              <a:defRPr b="1" sz="42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Cell P-match:</a:t>
            </a:r>
          </a:p>
          <a:p>
            <a:pPr lvl="1" marL="787400" indent="-571500" algn="l" defTabSz="1219200">
              <a:buClr>
                <a:srgbClr val="FDA715"/>
              </a:buClr>
              <a:buSzPct val="100000"/>
              <a:buChar char="❑"/>
              <a:defRPr sz="1000">
                <a:solidFill>
                  <a:srgbClr val="1B4444"/>
                </a:solidFill>
                <a:latin typeface="Open Sans"/>
                <a:ea typeface="Open Sans"/>
                <a:cs typeface="Open Sans"/>
                <a:sym typeface="Open Sans"/>
              </a:defRPr>
            </a:pPr>
          </a:p>
          <a:p>
            <a:pPr lvl="2" indent="673100" algn="l" defTabSz="1219200">
              <a:defRPr sz="3600">
                <a:solidFill>
                  <a:srgbClr val="1B4444"/>
                </a:solidFill>
                <a:latin typeface="Cambria Math"/>
                <a:ea typeface="Cambria Math"/>
                <a:cs typeface="Cambria Math"/>
                <a:sym typeface="Cambria Math"/>
              </a:defRPr>
            </a:pPr>
            <a14:m>
              <m:oMathPara>
                <m:oMathParaPr>
                  <m:jc m:val="left"/>
                </m:oMathParaPr>
                <m:oMath>
                  <m:sSub>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𝒄</m:t>
                      </m:r>
                    </m:sub>
                  </m:sSub>
                  <m:r>
                    <a:rPr xmlns:a="http://schemas.openxmlformats.org/drawingml/2006/main" sz="2800" i="1">
                      <a:solidFill>
                        <a:srgbClr val="1B4444"/>
                      </a:solidFill>
                      <a:latin typeface="Cambria Math" panose="02040503050406030204" pitchFamily="18" charset="0"/>
                    </a:rPr>
                    <m:t>=</m:t>
                  </m:r>
                  <m:func>
                    <m:funcPr>
                      <m:ctrlPr>
                        <a:rPr xmlns:a="http://schemas.openxmlformats.org/drawingml/2006/main" sz="2800" i="1">
                          <a:solidFill>
                            <a:srgbClr val="1B4444"/>
                          </a:solidFill>
                          <a:latin typeface="Cambria Math" panose="02040503050406030204" pitchFamily="18" charset="0"/>
                        </a:rPr>
                      </m:ctrlPr>
                    </m:funcPr>
                    <m:fName>
                      <m:r>
                        <a:rPr xmlns:a="http://schemas.openxmlformats.org/drawingml/2006/main" sz="2800" i="1">
                          <a:solidFill>
                            <a:srgbClr val="1B4444"/>
                          </a:solidFill>
                          <a:latin typeface="Cambria Math" panose="02040503050406030204" pitchFamily="18" charset="0"/>
                        </a:rPr>
                        <m:t>𝐦𝐚𝐱</m:t>
                      </m:r>
                    </m:fName>
                    <m:e>
                      <m:d>
                        <m:dPr>
                          <m:ctrlPr>
                            <a:rPr xmlns:a="http://schemas.openxmlformats.org/drawingml/2006/main" sz="2800" i="1">
                              <a:solidFill>
                                <a:srgbClr val="1B4444"/>
                              </a:solidFill>
                              <a:latin typeface="Cambria Math" panose="02040503050406030204" pitchFamily="18" charset="0"/>
                            </a:rPr>
                          </m:ctrlPr>
                        </m:dPr>
                        <m:e>
                          <m:sSubSup>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𝒓</m:t>
                              </m:r>
                            </m:sub>
                            <m:sup>
                              <m:r>
                                <a:rPr xmlns:a="http://schemas.openxmlformats.org/drawingml/2006/main" sz="2800" i="1">
                                  <a:solidFill>
                                    <a:srgbClr val="1B4444"/>
                                  </a:solidFill>
                                  <a:latin typeface="Cambria Math" panose="02040503050406030204" pitchFamily="18" charset="0"/>
                                </a:rPr>
                                <m:t>𝒄</m:t>
                              </m:r>
                              <m:r>
                                <a:rPr xmlns:a="http://schemas.openxmlformats.org/drawingml/2006/main" sz="2800" i="1">
                                  <a:solidFill>
                                    <a:srgbClr val="1B4444"/>
                                  </a:solidFill>
                                  <a:latin typeface="Cambria Math" panose="02040503050406030204" pitchFamily="18" charset="0"/>
                                </a:rPr>
                                <m:t/>
                              </m:r>
                              <m:r>
                                <a:rPr xmlns:a="http://schemas.openxmlformats.org/drawingml/2006/main" sz="2800" i="1">
                                  <a:solidFill>
                                    <a:srgbClr val="1B4444"/>
                                  </a:solidFill>
                                  <a:latin typeface="Cambria Math" panose="02040503050406030204" pitchFamily="18" charset="0"/>
                                </a:rPr>
                                <m:t>𝟏</m:t>
                              </m:r>
                            </m:sup>
                          </m:sSubSup>
                          <m:r>
                            <a:rPr xmlns:a="http://schemas.openxmlformats.org/drawingml/2006/main" sz="2800" i="1">
                              <a:solidFill>
                                <a:srgbClr val="1B4444"/>
                              </a:solidFill>
                              <a:latin typeface="Cambria Math" panose="02040503050406030204" pitchFamily="18" charset="0"/>
                            </a:rPr>
                            <m:t>…</m:t>
                          </m:r>
                          <m:sSubSup>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𝒓</m:t>
                              </m:r>
                            </m:sub>
                            <m:sup>
                              <m:r>
                                <a:rPr xmlns:a="http://schemas.openxmlformats.org/drawingml/2006/main" sz="2800" i="1">
                                  <a:solidFill>
                                    <a:srgbClr val="1B4444"/>
                                  </a:solidFill>
                                  <a:latin typeface="Cambria Math" panose="02040503050406030204" pitchFamily="18" charset="0"/>
                                </a:rPr>
                                <m:t>𝒄</m:t>
                              </m:r>
                              <m:r>
                                <a:rPr xmlns:a="http://schemas.openxmlformats.org/drawingml/2006/main" sz="2800" i="1">
                                  <a:solidFill>
                                    <a:srgbClr val="1B4444"/>
                                  </a:solidFill>
                                  <a:latin typeface="Cambria Math" panose="02040503050406030204" pitchFamily="18" charset="0"/>
                                </a:rPr>
                                <m:t/>
                              </m:r>
                              <m:r>
                                <a:rPr xmlns:a="http://schemas.openxmlformats.org/drawingml/2006/main" sz="2800" i="1">
                                  <a:solidFill>
                                    <a:srgbClr val="1B4444"/>
                                  </a:solidFill>
                                  <a:latin typeface="Cambria Math" panose="02040503050406030204" pitchFamily="18" charset="0"/>
                                </a:rPr>
                                <m:t>𝒏</m:t>
                              </m:r>
                            </m:sup>
                          </m:sSubSup>
                        </m:e>
                      </m:d>
                    </m:e>
                  </m:func>
                </m:oMath>
              </m:oMathPara>
            </a14:m>
            <a:endParaRPr b="1" sz="4200">
              <a:latin typeface="Open Sans"/>
              <a:ea typeface="Open Sans"/>
              <a:cs typeface="Open Sans"/>
              <a:sym typeface="Open Sans"/>
            </a:endParaRPr>
          </a:p>
          <a:p>
            <a:pPr lvl="1" indent="215900" algn="l" defTabSz="1219200">
              <a:defRPr b="1" sz="4200">
                <a:solidFill>
                  <a:srgbClr val="FDA715"/>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World P-match:</a:t>
            </a:r>
            <a:endParaRPr sz="1200"/>
          </a:p>
          <a:p>
            <a:pPr lvl="2" indent="673100" algn="l" defTabSz="1219200">
              <a:defRPr sz="3600">
                <a:solidFill>
                  <a:srgbClr val="1B4444"/>
                </a:solidFill>
                <a:latin typeface="Cambria Math"/>
                <a:ea typeface="Cambria Math"/>
                <a:cs typeface="Cambria Math"/>
                <a:sym typeface="Cambria Math"/>
              </a:defRPr>
            </a:pPr>
            <a14:m>
              <m:oMathPara>
                <m:oMathParaPr>
                  <m:jc m:val="left"/>
                </m:oMathParaPr>
                <m:oMath>
                  <m:sSub>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𝒘</m:t>
                      </m:r>
                    </m:sub>
                  </m:sSub>
                  <m:r>
                    <a:rPr xmlns:a="http://schemas.openxmlformats.org/drawingml/2006/main" sz="2800" i="1">
                      <a:solidFill>
                        <a:srgbClr val="1B4444"/>
                      </a:solidFill>
                      <a:latin typeface="Cambria Math" panose="02040503050406030204" pitchFamily="18" charset="0"/>
                    </a:rPr>
                    <m:t>=</m:t>
                  </m:r>
                  <m:r>
                    <a:rPr xmlns:a="http://schemas.openxmlformats.org/drawingml/2006/main" sz="2800" i="1">
                      <a:solidFill>
                        <a:srgbClr val="1B4444"/>
                      </a:solidFill>
                      <a:latin typeface="Cambria Math" panose="02040503050406030204" pitchFamily="18" charset="0"/>
                    </a:rPr>
                    <m:t>𝐦</m:t>
                  </m:r>
                  <m:r>
                    <a:rPr xmlns:a="http://schemas.openxmlformats.org/drawingml/2006/main" sz="2800" i="1">
                      <a:solidFill>
                        <a:srgbClr val="1B4444"/>
                      </a:solidFill>
                      <a:latin typeface="Cambria Math" panose="02040503050406030204" pitchFamily="18" charset="0"/>
                    </a:rPr>
                    <m:t>𝐚</m:t>
                  </m:r>
                  <m:r>
                    <a:rPr xmlns:a="http://schemas.openxmlformats.org/drawingml/2006/main" sz="2800" i="1">
                      <a:solidFill>
                        <a:srgbClr val="1B4444"/>
                      </a:solidFill>
                      <a:latin typeface="Cambria Math" panose="02040503050406030204" pitchFamily="18" charset="0"/>
                    </a:rPr>
                    <m:t>𝐱</m:t>
                  </m:r>
                  <m:r>
                    <a:rPr xmlns:a="http://schemas.openxmlformats.org/drawingml/2006/main" sz="2800" i="1">
                      <a:solidFill>
                        <a:srgbClr val="1B4444"/>
                      </a:solidFill>
                      <a:latin typeface="Cambria Math" panose="02040503050406030204" pitchFamily="18" charset="0"/>
                    </a:rPr>
                    <m:t>⁡</m:t>
                  </m:r>
                  <m:r>
                    <a:rPr xmlns:a="http://schemas.openxmlformats.org/drawingml/2006/main" sz="2800" i="1">
                      <a:solidFill>
                        <a:srgbClr val="1B4444"/>
                      </a:solidFill>
                      <a:latin typeface="Cambria Math" panose="02040503050406030204" pitchFamily="18" charset="0"/>
                    </a:rPr>
                    <m:t>(</m:t>
                  </m:r>
                  <m:sSubSup>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𝒄</m:t>
                      </m:r>
                    </m:sub>
                    <m:sup>
                      <m:r>
                        <a:rPr xmlns:a="http://schemas.openxmlformats.org/drawingml/2006/main" sz="2800" i="1">
                          <a:solidFill>
                            <a:srgbClr val="1B4444"/>
                          </a:solidFill>
                          <a:latin typeface="Cambria Math" panose="02040503050406030204" pitchFamily="18" charset="0"/>
                        </a:rPr>
                        <m:t>𝟏</m:t>
                      </m:r>
                      <m:r>
                        <a:rPr xmlns:a="http://schemas.openxmlformats.org/drawingml/2006/main" sz="2800" i="1">
                          <a:solidFill>
                            <a:srgbClr val="1B4444"/>
                          </a:solidFill>
                          <a:latin typeface="Cambria Math" panose="02040503050406030204" pitchFamily="18" charset="0"/>
                        </a:rPr>
                        <m:t>,</m:t>
                      </m:r>
                      <m:r>
                        <a:rPr xmlns:a="http://schemas.openxmlformats.org/drawingml/2006/main" sz="2800" i="1">
                          <a:solidFill>
                            <a:srgbClr val="1B4444"/>
                          </a:solidFill>
                          <a:latin typeface="Cambria Math" panose="02040503050406030204" pitchFamily="18" charset="0"/>
                        </a:rPr>
                        <m:t>𝟏</m:t>
                      </m:r>
                    </m:sup>
                  </m:sSubSup>
                  <m:r>
                    <a:rPr xmlns:a="http://schemas.openxmlformats.org/drawingml/2006/main" sz="2800" i="1">
                      <a:solidFill>
                        <a:srgbClr val="1B4444"/>
                      </a:solidFill>
                      <a:latin typeface="Cambria Math" panose="02040503050406030204" pitchFamily="18" charset="0"/>
                    </a:rPr>
                    <m:t>…</m:t>
                  </m:r>
                  <m:sSubSup>
                    <m:e>
                      <m:r>
                        <a:rPr xmlns:a="http://schemas.openxmlformats.org/drawingml/2006/main" sz="2800" i="1">
                          <a:solidFill>
                            <a:srgbClr val="1B4444"/>
                          </a:solidFill>
                          <a:latin typeface="Cambria Math" panose="02040503050406030204" pitchFamily="18" charset="0"/>
                        </a:rPr>
                        <m:t>𝑷</m:t>
                      </m:r>
                    </m:e>
                    <m:sub>
                      <m:r>
                        <a:rPr xmlns:a="http://schemas.openxmlformats.org/drawingml/2006/main" sz="2800" i="1">
                          <a:solidFill>
                            <a:srgbClr val="1B4444"/>
                          </a:solidFill>
                          <a:latin typeface="Cambria Math" panose="02040503050406030204" pitchFamily="18" charset="0"/>
                        </a:rPr>
                        <m:t>𝒄</m:t>
                      </m:r>
                    </m:sub>
                    <m:sup>
                      <m:r>
                        <a:rPr xmlns:a="http://schemas.openxmlformats.org/drawingml/2006/main" sz="2800" i="1">
                          <a:solidFill>
                            <a:srgbClr val="1B4444"/>
                          </a:solidFill>
                          <a:latin typeface="Cambria Math" panose="02040503050406030204" pitchFamily="18" charset="0"/>
                        </a:rPr>
                        <m:t>𝒏</m:t>
                      </m:r>
                      <m:r>
                        <a:rPr xmlns:a="http://schemas.openxmlformats.org/drawingml/2006/main" sz="2800" i="1">
                          <a:solidFill>
                            <a:srgbClr val="1B4444"/>
                          </a:solidFill>
                          <a:latin typeface="Cambria Math" panose="02040503050406030204" pitchFamily="18" charset="0"/>
                        </a:rPr>
                        <m:t>,</m:t>
                      </m:r>
                      <m:r>
                        <a:rPr xmlns:a="http://schemas.openxmlformats.org/drawingml/2006/main" sz="2800" i="1">
                          <a:solidFill>
                            <a:srgbClr val="1B4444"/>
                          </a:solidFill>
                          <a:latin typeface="Cambria Math" panose="02040503050406030204" pitchFamily="18" charset="0"/>
                        </a:rPr>
                        <m:t>𝒎</m:t>
                      </m:r>
                    </m:sup>
                  </m:sSubSup>
                  <m:r>
                    <a:rPr xmlns:a="http://schemas.openxmlformats.org/drawingml/2006/main" sz="2800" i="1">
                      <a:solidFill>
                        <a:srgbClr val="1B4444"/>
                      </a:solidFill>
                      <a:latin typeface="Cambria Math" panose="02040503050406030204" pitchFamily="18" charset="0"/>
                    </a:rPr>
                    <m:t>)</m:t>
                  </m:r>
                </m:oMath>
              </m:oMathPara>
            </a14:m>
            <a:endParaRPr sz="4200"/>
          </a:p>
          <a:p>
            <a:pPr lvl="1" indent="215900" algn="l" defTabSz="1219200">
              <a:defRPr b="1" sz="4200">
                <a:solidFill>
                  <a:srgbClr val="FDA715"/>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Planner selection criteria:</a:t>
            </a:r>
          </a:p>
          <a:p>
            <a:pPr lvl="1" indent="215900" algn="l" defTabSz="1219200">
              <a:defRPr sz="4200">
                <a:solidFill>
                  <a:srgbClr val="1B4444"/>
                </a:solidFill>
                <a:latin typeface="Cambria Math"/>
                <a:ea typeface="Cambria Math"/>
                <a:cs typeface="Cambria Math"/>
                <a:sym typeface="Cambria Math"/>
              </a:defRPr>
            </a:pPr>
            <a14:m>
              <m:oMathPara>
                <m:oMathParaPr>
                  <m:jc m:val="left"/>
                </m:oMathParaPr>
                <m:oMath>
                  <m:sSub>
                    <m:e>
                      <m:r>
                        <a:rPr xmlns:a="http://schemas.openxmlformats.org/drawingml/2006/main" sz="3200" i="1">
                          <a:solidFill>
                            <a:srgbClr val="1B4444"/>
                          </a:solidFill>
                          <a:latin typeface="Cambria Math" panose="02040503050406030204" pitchFamily="18" charset="0"/>
                        </a:rPr>
                        <m:t>𝑷</m:t>
                      </m:r>
                    </m:e>
                    <m:sub>
                      <m:r>
                        <a:rPr xmlns:a="http://schemas.openxmlformats.org/drawingml/2006/main" sz="3200" i="1">
                          <a:solidFill>
                            <a:srgbClr val="1B4444"/>
                          </a:solidFill>
                          <a:latin typeface="Cambria Math" panose="02040503050406030204" pitchFamily="18" charset="0"/>
                        </a:rPr>
                        <m:t>𝒘</m:t>
                      </m:r>
                    </m:sub>
                  </m:sSub>
                  <m:r>
                    <a:rPr xmlns:a="http://schemas.openxmlformats.org/drawingml/2006/main" sz="3200" i="1">
                      <a:solidFill>
                        <a:srgbClr val="1B4444"/>
                      </a:solidFill>
                      <a:latin typeface="Cambria Math" panose="02040503050406030204" pitchFamily="18" charset="0"/>
                    </a:rPr>
                    <m:t>=</m:t>
                  </m:r>
                  <m:func>
                    <m:funcPr>
                      <m:ctrlPr>
                        <a:rPr xmlns:a="http://schemas.openxmlformats.org/drawingml/2006/main" sz="3200" i="1">
                          <a:solidFill>
                            <a:srgbClr val="1B4444"/>
                          </a:solidFill>
                          <a:latin typeface="Cambria Math" panose="02040503050406030204" pitchFamily="18" charset="0"/>
                        </a:rPr>
                      </m:ctrlPr>
                    </m:funcPr>
                    <m:fName>
                      <m:r>
                        <a:rPr xmlns:a="http://schemas.openxmlformats.org/drawingml/2006/main" sz="3200" i="1">
                          <a:solidFill>
                            <a:srgbClr val="1B4444"/>
                          </a:solidFill>
                          <a:latin typeface="Cambria Math" panose="02040503050406030204" pitchFamily="18" charset="0"/>
                        </a:rPr>
                        <m:t>𝐦𝐢𝐧</m:t>
                      </m:r>
                    </m:fName>
                    <m:e>
                      <m:d>
                        <m:dPr>
                          <m:ctrlPr>
                            <a:rPr xmlns:a="http://schemas.openxmlformats.org/drawingml/2006/main" sz="3200" i="1">
                              <a:solidFill>
                                <a:srgbClr val="1B4444"/>
                              </a:solidFill>
                              <a:latin typeface="Cambria Math" panose="02040503050406030204" pitchFamily="18" charset="0"/>
                            </a:rPr>
                          </m:ctrlPr>
                        </m:dPr>
                        <m:e>
                          <m:sSubSup>
                            <m:e>
                              <m:r>
                                <a:rPr xmlns:a="http://schemas.openxmlformats.org/drawingml/2006/main" sz="3200" i="1">
                                  <a:solidFill>
                                    <a:srgbClr val="1B4444"/>
                                  </a:solidFill>
                                  <a:latin typeface="Cambria Math" panose="02040503050406030204" pitchFamily="18" charset="0"/>
                                </a:rPr>
                                <m:t>𝑷</m:t>
                              </m:r>
                            </m:e>
                            <m:sub>
                              <m:r>
                                <a:rPr xmlns:a="http://schemas.openxmlformats.org/drawingml/2006/main" sz="3200" i="1">
                                  <a:solidFill>
                                    <a:srgbClr val="1B4444"/>
                                  </a:solidFill>
                                  <a:latin typeface="Cambria Math" panose="02040503050406030204" pitchFamily="18" charset="0"/>
                                </a:rPr>
                                <m:t>𝒘</m:t>
                              </m:r>
                            </m:sub>
                            <m:sup>
                              <m:r>
                                <a:rPr xmlns:a="http://schemas.openxmlformats.org/drawingml/2006/main" sz="3200" i="1">
                                  <a:solidFill>
                                    <a:srgbClr val="1B4444"/>
                                  </a:solidFill>
                                  <a:latin typeface="Cambria Math" panose="02040503050406030204" pitchFamily="18" charset="0"/>
                                </a:rPr>
                                <m:t>𝟏</m:t>
                              </m:r>
                            </m:sup>
                          </m:sSubSup>
                          <m:r>
                            <a:rPr xmlns:a="http://schemas.openxmlformats.org/drawingml/2006/main" sz="3200" i="1">
                              <a:solidFill>
                                <a:srgbClr val="1B4444"/>
                              </a:solidFill>
                              <a:latin typeface="Cambria Math" panose="02040503050406030204" pitchFamily="18" charset="0"/>
                            </a:rPr>
                            <m:t>…</m:t>
                          </m:r>
                          <m:sSubSup>
                            <m:e>
                              <m:r>
                                <a:rPr xmlns:a="http://schemas.openxmlformats.org/drawingml/2006/main" sz="3200" i="1">
                                  <a:solidFill>
                                    <a:srgbClr val="1B4444"/>
                                  </a:solidFill>
                                  <a:latin typeface="Cambria Math" panose="02040503050406030204" pitchFamily="18" charset="0"/>
                                </a:rPr>
                                <m:t>𝑷</m:t>
                              </m:r>
                            </m:e>
                            <m:sub>
                              <m:r>
                                <a:rPr xmlns:a="http://schemas.openxmlformats.org/drawingml/2006/main" sz="3200" i="1">
                                  <a:solidFill>
                                    <a:srgbClr val="1B4444"/>
                                  </a:solidFill>
                                  <a:latin typeface="Cambria Math" panose="02040503050406030204" pitchFamily="18" charset="0"/>
                                </a:rPr>
                                <m:t>𝒘</m:t>
                              </m:r>
                            </m:sub>
                            <m:sup>
                              <m:r>
                                <a:rPr xmlns:a="http://schemas.openxmlformats.org/drawingml/2006/main" sz="3200" i="1">
                                  <a:solidFill>
                                    <a:srgbClr val="1B4444"/>
                                  </a:solidFill>
                                  <a:latin typeface="Cambria Math" panose="02040503050406030204" pitchFamily="18" charset="0"/>
                                </a:rPr>
                                <m:t>𝒏</m:t>
                              </m:r>
                            </m:sup>
                          </m:sSubSup>
                        </m:e>
                      </m:d>
                    </m:e>
                  </m:func>
                </m:oMath>
              </m:oMathPara>
            </a14:m>
            <a:endParaRPr b="1" sz="1200">
              <a:latin typeface="Open Sans"/>
              <a:ea typeface="Open Sans"/>
              <a:cs typeface="Open Sans"/>
              <a:sym typeface="Open Sans"/>
            </a:endParaRPr>
          </a:p>
          <a:p>
            <a:pPr lvl="2" indent="673100" algn="l" defTabSz="1219200">
              <a:defRPr sz="4200">
                <a:solidFill>
                  <a:srgbClr val="1B4444"/>
                </a:solidFill>
                <a:latin typeface="Cambria Math"/>
                <a:ea typeface="Cambria Math"/>
                <a:cs typeface="Cambria Math"/>
                <a:sym typeface="Cambria Math"/>
              </a:defRPr>
            </a:pPr>
            <a14:m>
              <m:oMathPara>
                <m:oMathParaPr>
                  <m:jc m:val="left"/>
                </m:oMathParaPr>
                <m:oMath>
                  <m:sSub>
                    <m:e>
                      <m:r>
                        <a:rPr xmlns:a="http://schemas.openxmlformats.org/drawingml/2006/main" sz="3200" i="1">
                          <a:solidFill>
                            <a:srgbClr val="1B4444"/>
                          </a:solidFill>
                          <a:latin typeface="Cambria Math" panose="02040503050406030204" pitchFamily="18" charset="0"/>
                        </a:rPr>
                        <m:t>𝑷</m:t>
                      </m:r>
                    </m:e>
                    <m:sub>
                      <m:r>
                        <a:rPr xmlns:a="http://schemas.openxmlformats.org/drawingml/2006/main" sz="3200" i="1">
                          <a:solidFill>
                            <a:srgbClr val="1B4444"/>
                          </a:solidFill>
                          <a:latin typeface="Cambria Math" panose="02040503050406030204" pitchFamily="18" charset="0"/>
                        </a:rPr>
                        <m:t>𝒘</m:t>
                      </m:r>
                    </m:sub>
                  </m:sSub>
                  <m:r>
                    <a:rPr xmlns:a="http://schemas.openxmlformats.org/drawingml/2006/main" sz="3200" i="1">
                      <a:solidFill>
                        <a:srgbClr val="1B4444"/>
                      </a:solidFill>
                      <a:latin typeface="Cambria Math" panose="02040503050406030204" pitchFamily="18" charset="0"/>
                    </a:rPr>
                    <m:t>&lt;</m:t>
                  </m:r>
                  <m:r>
                    <a:rPr xmlns:a="http://schemas.openxmlformats.org/drawingml/2006/main" sz="3200" i="1">
                      <a:solidFill>
                        <a:srgbClr val="1B4444"/>
                      </a:solidFill>
                      <a:latin typeface="Cambria Math" panose="02040503050406030204" pitchFamily="18" charset="0"/>
                    </a:rPr>
                    <m:t>𝟏</m:t>
                  </m:r>
                </m:oMath>
              </m:oMathPara>
            </a14:m>
            <a:endParaRPr b="1">
              <a:latin typeface="Open Sans"/>
              <a:ea typeface="Open Sans"/>
              <a:cs typeface="Open Sans"/>
              <a:sym typeface="Open Sans"/>
            </a:endParaRPr>
          </a:p>
          <a:p>
            <a:pPr lvl="2" indent="673100" algn="l" defTabSz="1219200">
              <a:defRPr sz="4200">
                <a:solidFill>
                  <a:srgbClr val="1B4444"/>
                </a:solidFill>
                <a:latin typeface="Open Sans"/>
                <a:ea typeface="Open Sans"/>
                <a:cs typeface="Open Sans"/>
                <a:sym typeface="Open Sans"/>
              </a:defRPr>
            </a:pP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p:txBody>
      </p:sp>
      <p:pic>
        <p:nvPicPr>
          <p:cNvPr id="776"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Rectangle: Rounded Corners 29"/>
          <p:cNvSpPr/>
          <p:nvPr/>
        </p:nvSpPr>
        <p:spPr>
          <a:xfrm>
            <a:off x="14589120" y="5763794"/>
            <a:ext cx="5056051" cy="5307857"/>
          </a:xfrm>
          <a:prstGeom prst="roundRect">
            <a:avLst>
              <a:gd name="adj" fmla="val 3098"/>
            </a:avLst>
          </a:prstGeom>
          <a:solidFill>
            <a:srgbClr val="D9D9D9">
              <a:alpha val="19749"/>
            </a:srgbClr>
          </a:solidFill>
          <a:ln w="25400">
            <a:solidFill>
              <a:srgbClr val="1B4444"/>
            </a:solidFill>
            <a:prstDash val="dash"/>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79" name="Rectangle: Rounded Corners 29"/>
          <p:cNvSpPr/>
          <p:nvPr/>
        </p:nvSpPr>
        <p:spPr>
          <a:xfrm>
            <a:off x="14589120" y="2180050"/>
            <a:ext cx="5056051" cy="2457892"/>
          </a:xfrm>
          <a:prstGeom prst="roundRect">
            <a:avLst>
              <a:gd name="adj" fmla="val 3098"/>
            </a:avLst>
          </a:prstGeom>
          <a:solidFill>
            <a:srgbClr val="D9D9D9">
              <a:alpha val="19749"/>
            </a:srgbClr>
          </a:solidFill>
          <a:ln w="25400">
            <a:solidFill>
              <a:srgbClr val="1B4444"/>
            </a:solidFill>
            <a:prstDash val="dash"/>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pic>
        <p:nvPicPr>
          <p:cNvPr id="780" name="Picture 6" descr="Picture 6"/>
          <p:cNvPicPr>
            <a:picLocks noChangeAspect="1"/>
          </p:cNvPicPr>
          <p:nvPr/>
        </p:nvPicPr>
        <p:blipFill>
          <a:blip r:embed="rId2">
            <a:extLst/>
          </a:blip>
          <a:stretch>
            <a:fillRect/>
          </a:stretch>
        </p:blipFill>
        <p:spPr>
          <a:xfrm rot="18900000">
            <a:off x="23546982" y="688114"/>
            <a:ext cx="414472" cy="414472"/>
          </a:xfrm>
          <a:prstGeom prst="rect">
            <a:avLst/>
          </a:prstGeom>
          <a:ln w="12700">
            <a:miter lim="400000"/>
          </a:ln>
        </p:spPr>
      </p:pic>
      <p:sp>
        <p:nvSpPr>
          <p:cNvPr id="781" name="TextBox 8"/>
          <p:cNvSpPr txBox="1"/>
          <p:nvPr/>
        </p:nvSpPr>
        <p:spPr>
          <a:xfrm>
            <a:off x="-1" y="434270"/>
            <a:ext cx="24384002"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8100"/>
              </a:lnSpc>
              <a:defRPr b="1" sz="6400">
                <a:solidFill>
                  <a:srgbClr val="1B4444"/>
                </a:solidFill>
                <a:latin typeface="Open Sans Bold Bold"/>
                <a:ea typeface="Open Sans Bold Bold"/>
                <a:cs typeface="Open Sans Bold Bold"/>
                <a:sym typeface="Open Sans Bold Bold"/>
              </a:defRPr>
            </a:pPr>
            <a:r>
              <a:t>SHORT </a:t>
            </a:r>
            <a:r>
              <a:rPr>
                <a:solidFill>
                  <a:srgbClr val="FDA715"/>
                </a:solidFill>
              </a:rPr>
              <a:t>DEMO</a:t>
            </a:r>
          </a:p>
        </p:txBody>
      </p:sp>
      <p:sp>
        <p:nvSpPr>
          <p:cNvPr id="782" name="Rectangle: Rounded Corners 29"/>
          <p:cNvSpPr/>
          <p:nvPr/>
        </p:nvSpPr>
        <p:spPr>
          <a:xfrm>
            <a:off x="19840376" y="2661622"/>
            <a:ext cx="4391863" cy="9743766"/>
          </a:xfrm>
          <a:prstGeom prst="roundRect">
            <a:avLst>
              <a:gd name="adj" fmla="val 3098"/>
            </a:avLst>
          </a:prstGeom>
          <a:solidFill>
            <a:srgbClr val="D9D9D9">
              <a:alpha val="19749"/>
            </a:srgbClr>
          </a:solidFill>
          <a:ln w="25400">
            <a:solidFill>
              <a:srgbClr val="1B4444"/>
            </a:solidFill>
            <a:prstDash val="dash"/>
            <a:miter/>
          </a:ln>
        </p:spPr>
        <p:txBody>
          <a:bodyPr lIns="60959" tIns="60959" rIns="60959" bIns="60959" anchor="ctr"/>
          <a:lstStyle/>
          <a:p>
            <a:pPr defTabSz="1219200">
              <a:defRPr>
                <a:solidFill>
                  <a:srgbClr val="FFFFFF"/>
                </a:solidFill>
                <a:latin typeface="Calibri"/>
                <a:ea typeface="Calibri"/>
                <a:cs typeface="Calibri"/>
                <a:sym typeface="Calibri"/>
              </a:defRPr>
            </a:pPr>
          </a:p>
        </p:txBody>
      </p:sp>
      <p:pic>
        <p:nvPicPr>
          <p:cNvPr id="783" name="Picture 3" descr="Picture 3"/>
          <p:cNvPicPr>
            <a:picLocks noChangeAspect="1"/>
          </p:cNvPicPr>
          <p:nvPr/>
        </p:nvPicPr>
        <p:blipFill>
          <a:blip r:embed="rId3">
            <a:extLst/>
          </a:blip>
          <a:stretch>
            <a:fillRect/>
          </a:stretch>
        </p:blipFill>
        <p:spPr>
          <a:xfrm>
            <a:off x="20797385" y="9819020"/>
            <a:ext cx="2276399" cy="2221148"/>
          </a:xfrm>
          <a:prstGeom prst="rect">
            <a:avLst/>
          </a:prstGeom>
          <a:ln w="12700">
            <a:miter lim="400000"/>
          </a:ln>
        </p:spPr>
      </p:pic>
      <p:pic>
        <p:nvPicPr>
          <p:cNvPr id="784" name="Picture 2" descr="Picture 2"/>
          <p:cNvPicPr>
            <a:picLocks noChangeAspect="1"/>
          </p:cNvPicPr>
          <p:nvPr/>
        </p:nvPicPr>
        <p:blipFill>
          <a:blip r:embed="rId4">
            <a:extLst/>
          </a:blip>
          <a:stretch>
            <a:fillRect/>
          </a:stretch>
        </p:blipFill>
        <p:spPr>
          <a:xfrm>
            <a:off x="20368685" y="7277542"/>
            <a:ext cx="3035793" cy="1759311"/>
          </a:xfrm>
          <a:prstGeom prst="rect">
            <a:avLst/>
          </a:prstGeom>
          <a:ln w="12700">
            <a:miter lim="400000"/>
          </a:ln>
        </p:spPr>
      </p:pic>
      <p:pic>
        <p:nvPicPr>
          <p:cNvPr id="785" name="Picture 4" descr="Picture 4"/>
          <p:cNvPicPr>
            <a:picLocks noChangeAspect="1"/>
          </p:cNvPicPr>
          <p:nvPr/>
        </p:nvPicPr>
        <p:blipFill>
          <a:blip r:embed="rId5">
            <a:extLst/>
          </a:blip>
          <a:stretch>
            <a:fillRect/>
          </a:stretch>
        </p:blipFill>
        <p:spPr>
          <a:xfrm flipH="1" rot="16200000">
            <a:off x="21237248" y="4925432"/>
            <a:ext cx="1378444" cy="1646214"/>
          </a:xfrm>
          <a:prstGeom prst="rect">
            <a:avLst/>
          </a:prstGeom>
          <a:ln w="12700">
            <a:miter lim="400000"/>
          </a:ln>
        </p:spPr>
      </p:pic>
      <p:sp>
        <p:nvSpPr>
          <p:cNvPr id="786" name="Rectangle: Rounded Corners 34"/>
          <p:cNvSpPr/>
          <p:nvPr/>
        </p:nvSpPr>
        <p:spPr>
          <a:xfrm>
            <a:off x="20391224" y="2896005"/>
            <a:ext cx="3065764" cy="1324961"/>
          </a:xfrm>
          <a:prstGeom prst="roundRect">
            <a:avLst>
              <a:gd name="adj" fmla="val 3290"/>
            </a:avLst>
          </a:prstGeom>
          <a:solidFill>
            <a:srgbClr val="D9D9D9"/>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87" name="Rectangle: Rounded Corners 33"/>
          <p:cNvSpPr/>
          <p:nvPr/>
        </p:nvSpPr>
        <p:spPr>
          <a:xfrm>
            <a:off x="20368685" y="7277542"/>
            <a:ext cx="3088303" cy="1759311"/>
          </a:xfrm>
          <a:prstGeom prst="roundRect">
            <a:avLst>
              <a:gd name="adj" fmla="val 3290"/>
            </a:avLst>
          </a:prstGeom>
          <a:solidFill>
            <a:srgbClr val="FCE5CD">
              <a:alpha val="94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cxnSp>
        <p:nvCxnSpPr>
          <p:cNvPr id="788" name="Straight Arrow Connector 9"/>
          <p:cNvCxnSpPr>
            <a:stCxn id="786" idx="0"/>
            <a:endCxn id="792" idx="0"/>
          </p:cNvCxnSpPr>
          <p:nvPr/>
        </p:nvCxnSpPr>
        <p:spPr>
          <a:xfrm>
            <a:off x="21924106" y="3558485"/>
            <a:ext cx="1" cy="2190770"/>
          </a:xfrm>
          <a:prstGeom prst="straightConnector1">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89" name="TextBox 10"/>
          <p:cNvSpPr txBox="1"/>
          <p:nvPr/>
        </p:nvSpPr>
        <p:spPr>
          <a:xfrm>
            <a:off x="20677187" y="2930247"/>
            <a:ext cx="2493835" cy="1107263"/>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Observer</a:t>
            </a:r>
          </a:p>
          <a:p>
            <a:pPr defTabSz="1219200">
              <a:defRPr b="1" sz="400">
                <a:solidFill>
                  <a:srgbClr val="000000"/>
                </a:solidFill>
                <a:latin typeface="Calibri"/>
                <a:ea typeface="Calibri"/>
                <a:cs typeface="Calibri"/>
                <a:sym typeface="Calibri"/>
              </a:defRPr>
            </a:pPr>
          </a:p>
          <a:p>
            <a:pPr marL="357187" indent="-357187" defTabSz="1219200">
              <a:buSzPct val="100000"/>
              <a:buFont typeface="Arial"/>
              <a:buChar char="•"/>
              <a:defRPr sz="2000">
                <a:solidFill>
                  <a:srgbClr val="000000"/>
                </a:solidFill>
                <a:latin typeface="Calibri"/>
                <a:ea typeface="Calibri"/>
                <a:cs typeface="Calibri"/>
                <a:sym typeface="Calibri"/>
              </a:defRPr>
            </a:pPr>
            <a:r>
              <a:t>Registers changes </a:t>
            </a:r>
          </a:p>
          <a:p>
            <a:pPr marL="357187" indent="-357187" defTabSz="1219200">
              <a:buSzPct val="100000"/>
              <a:buFont typeface="Arial"/>
              <a:buChar char="•"/>
              <a:defRPr sz="2000">
                <a:solidFill>
                  <a:srgbClr val="000000"/>
                </a:solidFill>
                <a:latin typeface="Calibri"/>
                <a:ea typeface="Calibri"/>
                <a:cs typeface="Calibri"/>
                <a:sym typeface="Calibri"/>
              </a:defRPr>
            </a:pPr>
            <a:r>
              <a:t>Finds mismatches</a:t>
            </a:r>
          </a:p>
        </p:txBody>
      </p:sp>
      <p:cxnSp>
        <p:nvCxnSpPr>
          <p:cNvPr id="790" name="Elbow Connector 12"/>
          <p:cNvCxnSpPr>
            <a:stCxn id="794" idx="0"/>
            <a:endCxn id="787" idx="0"/>
          </p:cNvCxnSpPr>
          <p:nvPr/>
        </p:nvCxnSpPr>
        <p:spPr>
          <a:xfrm flipV="1">
            <a:off x="21907500" y="8153400"/>
            <a:ext cx="12700" cy="2768600"/>
          </a:xfrm>
          <a:prstGeom prst="bentConnector3">
            <a:avLst>
              <a:gd name="adj1" fmla="val 16100000"/>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91" name="TextBox 15"/>
          <p:cNvSpPr txBox="1"/>
          <p:nvPr/>
        </p:nvSpPr>
        <p:spPr>
          <a:xfrm>
            <a:off x="19901336" y="2180050"/>
            <a:ext cx="4269941" cy="370662"/>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lvl1pPr defTabSz="1219200">
              <a:defRPr b="1" sz="2000">
                <a:solidFill>
                  <a:srgbClr val="000000"/>
                </a:solidFill>
                <a:latin typeface="Calibri"/>
                <a:ea typeface="Calibri"/>
                <a:cs typeface="Calibri"/>
                <a:sym typeface="Calibri"/>
              </a:defRPr>
            </a:lvl1pPr>
          </a:lstStyle>
          <a:p>
            <a:pPr/>
            <a:r>
              <a:t>Explorer 1</a:t>
            </a:r>
          </a:p>
        </p:txBody>
      </p:sp>
      <p:sp>
        <p:nvSpPr>
          <p:cNvPr id="792" name="Rectangle: Rounded Corners 34"/>
          <p:cNvSpPr/>
          <p:nvPr/>
        </p:nvSpPr>
        <p:spPr>
          <a:xfrm>
            <a:off x="20391224" y="4947757"/>
            <a:ext cx="3065764" cy="1602994"/>
          </a:xfrm>
          <a:prstGeom prst="roundRect">
            <a:avLst>
              <a:gd name="adj" fmla="val 3290"/>
            </a:avLst>
          </a:prstGeom>
          <a:solidFill>
            <a:srgbClr val="DCE6F2">
              <a:alpha val="70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93" name="TextBox 17"/>
          <p:cNvSpPr txBox="1"/>
          <p:nvPr/>
        </p:nvSpPr>
        <p:spPr>
          <a:xfrm>
            <a:off x="21123721" y="5010956"/>
            <a:ext cx="1730027" cy="1348562"/>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Hypothesize</a:t>
            </a:r>
            <a:endParaRPr sz="400"/>
          </a:p>
          <a:p>
            <a:pPr marL="357187" indent="-357187" algn="l" defTabSz="1219200">
              <a:buSzPct val="100000"/>
              <a:buFont typeface="Arial"/>
              <a:buChar char="•"/>
              <a:defRPr sz="2000">
                <a:solidFill>
                  <a:srgbClr val="000000"/>
                </a:solidFill>
                <a:latin typeface="Calibri"/>
                <a:ea typeface="Calibri"/>
                <a:cs typeface="Calibri"/>
                <a:sym typeface="Calibri"/>
              </a:defRPr>
            </a:pPr>
            <a:r>
              <a:t>Creation</a:t>
            </a:r>
          </a:p>
          <a:p>
            <a:pPr marL="357187" indent="-357187" algn="l" defTabSz="1219200">
              <a:buSzPct val="100000"/>
              <a:buFont typeface="Arial"/>
              <a:buChar char="•"/>
              <a:defRPr sz="2000">
                <a:solidFill>
                  <a:srgbClr val="000000"/>
                </a:solidFill>
                <a:latin typeface="Calibri"/>
                <a:ea typeface="Calibri"/>
                <a:cs typeface="Calibri"/>
                <a:sym typeface="Calibri"/>
              </a:defRPr>
            </a:pPr>
            <a:r>
              <a:t>Revision</a:t>
            </a:r>
          </a:p>
          <a:p>
            <a:pPr marL="357187" indent="-357187" algn="l" defTabSz="1219200">
              <a:buSzPct val="100000"/>
              <a:buFont typeface="Arial"/>
              <a:buChar char="•"/>
              <a:defRPr sz="2000">
                <a:solidFill>
                  <a:srgbClr val="000000"/>
                </a:solidFill>
                <a:latin typeface="Calibri"/>
                <a:ea typeface="Calibri"/>
                <a:cs typeface="Calibri"/>
                <a:sym typeface="Calibri"/>
              </a:defRPr>
            </a:pPr>
            <a:r>
              <a:t>Choice</a:t>
            </a:r>
          </a:p>
        </p:txBody>
      </p:sp>
      <p:sp>
        <p:nvSpPr>
          <p:cNvPr id="794" name="Rectangle: Rounded Corners 33"/>
          <p:cNvSpPr/>
          <p:nvPr/>
        </p:nvSpPr>
        <p:spPr>
          <a:xfrm>
            <a:off x="20368685" y="9761400"/>
            <a:ext cx="3088303" cy="2332029"/>
          </a:xfrm>
          <a:prstGeom prst="roundRect">
            <a:avLst>
              <a:gd name="adj" fmla="val 3290"/>
            </a:avLst>
          </a:prstGeom>
          <a:solidFill>
            <a:srgbClr val="D9D2E9">
              <a:alpha val="85000"/>
            </a:srgbClr>
          </a:solidFill>
          <a:ln w="12700">
            <a:solidFill>
              <a:srgbClr val="595959"/>
            </a:solidFill>
            <a:miter/>
          </a:ln>
          <a:effectLst>
            <a:outerShdw sx="100000" sy="100000" kx="0" ky="0" algn="b" rotWithShape="0" blurRad="76200" dist="0" dir="0">
              <a:srgbClr val="000000">
                <a:alpha val="40000"/>
              </a:srgbClr>
            </a:outerShdw>
          </a:effectLst>
        </p:spPr>
        <p:txBody>
          <a:bodyPr lIns="60959" tIns="60959" rIns="60959" bIns="60959" anchor="ctr"/>
          <a:lstStyle/>
          <a:p>
            <a:pPr defTabSz="1219200">
              <a:defRPr>
                <a:solidFill>
                  <a:srgbClr val="FFFFFF"/>
                </a:solidFill>
                <a:latin typeface="Calibri"/>
                <a:ea typeface="Calibri"/>
                <a:cs typeface="Calibri"/>
                <a:sym typeface="Calibri"/>
              </a:defRPr>
            </a:pPr>
          </a:p>
        </p:txBody>
      </p:sp>
      <p:sp>
        <p:nvSpPr>
          <p:cNvPr id="795" name="TextBox 20"/>
          <p:cNvSpPr txBox="1"/>
          <p:nvPr/>
        </p:nvSpPr>
        <p:spPr>
          <a:xfrm>
            <a:off x="20698143" y="10073847"/>
            <a:ext cx="2595874" cy="2081521"/>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Predictor</a:t>
            </a:r>
          </a:p>
          <a:p>
            <a:pPr defTabSz="1219200">
              <a:defRPr b="1" sz="400">
                <a:solidFill>
                  <a:srgbClr val="000000"/>
                </a:solidFill>
                <a:latin typeface="Calibri"/>
                <a:ea typeface="Calibri"/>
                <a:cs typeface="Calibri"/>
                <a:sym typeface="Calibri"/>
              </a:defRPr>
            </a:pPr>
          </a:p>
          <a:p>
            <a:pPr marL="357187" indent="-357187" algn="l" defTabSz="1219200">
              <a:buSzPct val="100000"/>
              <a:buFont typeface="Arial"/>
              <a:buChar char="•"/>
              <a:defRPr sz="2000">
                <a:solidFill>
                  <a:srgbClr val="000000"/>
                </a:solidFill>
                <a:latin typeface="Calibri"/>
                <a:ea typeface="Calibri"/>
                <a:cs typeface="Calibri"/>
                <a:sym typeface="Calibri"/>
              </a:defRPr>
            </a:pPr>
            <a:r>
              <a:t>Calcs </a:t>
            </a:r>
            <a14:m>
              <m:oMath>
                <m:r>
                  <a:rPr xmlns:a="http://schemas.openxmlformats.org/drawingml/2006/main" sz="2100" i="1">
                    <a:solidFill>
                      <a:srgbClr val="000000"/>
                    </a:solidFill>
                    <a:latin typeface="Cambria Math" panose="02040503050406030204" pitchFamily="18" charset="0"/>
                  </a:rPr>
                  <m:t>𝑃</m:t>
                </m:r>
              </m:oMath>
            </a14:m>
            <a:r>
              <a:t>-match</a:t>
            </a:r>
          </a:p>
          <a:p>
            <a:pPr marL="357187" indent="-357187" algn="l" defTabSz="1219200">
              <a:buSzPct val="100000"/>
              <a:buFont typeface="Arial"/>
              <a:buChar char="•"/>
              <a:defRPr sz="2000">
                <a:solidFill>
                  <a:srgbClr val="000000"/>
                </a:solidFill>
                <a:latin typeface="Calibri"/>
                <a:ea typeface="Calibri"/>
                <a:cs typeface="Calibri"/>
                <a:sym typeface="Calibri"/>
              </a:defRPr>
            </a:pPr>
            <a:r>
              <a:t>Makes Predictions based on action</a:t>
            </a:r>
          </a:p>
          <a:p>
            <a:pPr marL="357187" indent="-357187" algn="l" defTabSz="1219200">
              <a:buSzPct val="100000"/>
              <a:buFont typeface="Arial"/>
              <a:buChar char="•"/>
              <a:defRPr sz="2000">
                <a:solidFill>
                  <a:srgbClr val="000000"/>
                </a:solidFill>
                <a:latin typeface="Calibri"/>
                <a:ea typeface="Calibri"/>
                <a:cs typeface="Calibri"/>
                <a:sym typeface="Calibri"/>
              </a:defRPr>
            </a:pPr>
          </a:p>
        </p:txBody>
      </p:sp>
      <p:cxnSp>
        <p:nvCxnSpPr>
          <p:cNvPr id="796" name="Straight Arrow Connector 27"/>
          <p:cNvCxnSpPr>
            <a:stCxn id="792" idx="0"/>
            <a:endCxn id="787" idx="0"/>
          </p:cNvCxnSpPr>
          <p:nvPr/>
        </p:nvCxnSpPr>
        <p:spPr>
          <a:xfrm flipH="1">
            <a:off x="21912836" y="5749254"/>
            <a:ext cx="11271" cy="2407944"/>
          </a:xfrm>
          <a:prstGeom prst="straightConnector1">
            <a:avLst/>
          </a:prstGeom>
          <a:ln w="50800">
            <a:solidFill>
              <a:srgbClr val="376092"/>
            </a:solidFill>
            <a:tailEnd type="triangle"/>
          </a:ln>
          <a:effectLst>
            <a:outerShdw sx="100000" sy="100000" kx="0" ky="0" algn="b" rotWithShape="0" blurRad="63500" dist="50800" dir="5400000">
              <a:srgbClr val="000000">
                <a:alpha val="40000"/>
              </a:srgbClr>
            </a:outerShdw>
          </a:effectLst>
        </p:spPr>
      </p:cxnSp>
      <p:sp>
        <p:nvSpPr>
          <p:cNvPr id="797" name="Straight Arrow Connector 28"/>
          <p:cNvSpPr/>
          <p:nvPr/>
        </p:nvSpPr>
        <p:spPr>
          <a:xfrm>
            <a:off x="21912834" y="9036851"/>
            <a:ext cx="1" cy="724549"/>
          </a:xfrm>
          <a:prstGeom prst="line">
            <a:avLst/>
          </a:prstGeom>
          <a:ln w="50800">
            <a:solidFill>
              <a:srgbClr val="376092"/>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graphicFrame>
        <p:nvGraphicFramePr>
          <p:cNvPr id="798" name="Table 35"/>
          <p:cNvGraphicFramePr/>
          <p:nvPr/>
        </p:nvGraphicFramePr>
        <p:xfrm>
          <a:off x="14789575" y="2730926"/>
          <a:ext cx="4661148" cy="167755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63374"/>
                <a:gridCol w="663374"/>
                <a:gridCol w="664339"/>
                <a:gridCol w="664339"/>
                <a:gridCol w="664339"/>
                <a:gridCol w="664339"/>
                <a:gridCol w="664339"/>
              </a:tblGrid>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28753">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1" sz="1600">
                          <a:latin typeface="Times New Roman"/>
                          <a:ea typeface="Times New Roman"/>
                          <a:cs typeface="Times New Roman"/>
                          <a:sym typeface="Times New Roman"/>
                        </a:defRPr>
                      </a:pP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X</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III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799" name="TextBox 36"/>
          <p:cNvSpPr txBox="1"/>
          <p:nvPr/>
        </p:nvSpPr>
        <p:spPr>
          <a:xfrm>
            <a:off x="15082908" y="2180050"/>
            <a:ext cx="3953934" cy="42295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1219200">
              <a:defRPr b="1">
                <a:solidFill>
                  <a:srgbClr val="000000"/>
                </a:solidFill>
                <a:latin typeface="Calibri"/>
                <a:ea typeface="Calibri"/>
                <a:cs typeface="Calibri"/>
                <a:sym typeface="Calibri"/>
              </a:defRPr>
            </a:lvl1pPr>
          </a:lstStyle>
          <a:p>
            <a:pPr/>
            <a:r>
              <a:t>Actual World</a:t>
            </a:r>
          </a:p>
        </p:txBody>
      </p:sp>
      <p:sp>
        <p:nvSpPr>
          <p:cNvPr id="800" name="TextBox 39"/>
          <p:cNvSpPr txBox="1"/>
          <p:nvPr/>
        </p:nvSpPr>
        <p:spPr>
          <a:xfrm>
            <a:off x="15093724" y="5763795"/>
            <a:ext cx="3953933" cy="42295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defTabSz="1219200">
              <a:defRPr b="1">
                <a:solidFill>
                  <a:srgbClr val="000000"/>
                </a:solidFill>
                <a:latin typeface="Calibri"/>
                <a:ea typeface="Calibri"/>
                <a:cs typeface="Calibri"/>
                <a:sym typeface="Calibri"/>
              </a:defRPr>
            </a:lvl1pPr>
          </a:lstStyle>
          <a:p>
            <a:pPr/>
            <a:r>
              <a:t>Mental World</a:t>
            </a:r>
          </a:p>
        </p:txBody>
      </p:sp>
      <p:sp>
        <p:nvSpPr>
          <p:cNvPr id="850" name="Elbow Connector 43"/>
          <p:cNvSpPr/>
          <p:nvPr/>
        </p:nvSpPr>
        <p:spPr>
          <a:xfrm>
            <a:off x="19462750" y="3562350"/>
            <a:ext cx="899161" cy="4593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0708" y="21600"/>
                </a:lnTo>
                <a:lnTo>
                  <a:pt x="10708" y="0"/>
                </a:lnTo>
                <a:lnTo>
                  <a:pt x="0" y="0"/>
                </a:lnTo>
              </a:path>
            </a:pathLst>
          </a:custGeom>
          <a:ln w="50800">
            <a:solidFill>
              <a:srgbClr val="376092"/>
            </a:solidFill>
            <a:tailEnd type="triangle"/>
          </a:ln>
          <a:effectLst>
            <a:outerShdw sx="100000" sy="100000" kx="0" ky="0" algn="b" rotWithShape="0" blurRad="63500" dist="50800" dir="5400000">
              <a:srgbClr val="000000">
                <a:alpha val="40000"/>
              </a:srgbClr>
            </a:outerShdw>
          </a:effectLst>
        </p:spPr>
        <p:txBody>
          <a:bodyPr/>
          <a:lstStyle/>
          <a:p>
            <a:pPr/>
          </a:p>
        </p:txBody>
      </p:sp>
      <p:sp>
        <p:nvSpPr>
          <p:cNvPr id="851" name="Straight Arrow Connector 46"/>
          <p:cNvSpPr/>
          <p:nvPr/>
        </p:nvSpPr>
        <p:spPr>
          <a:xfrm>
            <a:off x="19463175" y="3559858"/>
            <a:ext cx="921700" cy="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50800">
            <a:solidFill>
              <a:srgbClr val="376092"/>
            </a:solidFill>
            <a:tailEnd type="triangle"/>
          </a:ln>
          <a:effectLst>
            <a:outerShdw sx="100000" sy="100000" kx="0" ky="0" algn="b" rotWithShape="0" blurRad="63500" dist="50800" dir="5400000">
              <a:srgbClr val="000000">
                <a:alpha val="40000"/>
              </a:srgbClr>
            </a:outerShdw>
          </a:effectLst>
        </p:spPr>
        <p:txBody>
          <a:bodyPr/>
          <a:lstStyle/>
          <a:p>
            <a:pPr/>
          </a:p>
        </p:txBody>
      </p:sp>
      <p:sp>
        <p:nvSpPr>
          <p:cNvPr id="803" name="Straight Connector 51"/>
          <p:cNvSpPr/>
          <p:nvPr/>
        </p:nvSpPr>
        <p:spPr>
          <a:xfrm>
            <a:off x="191940" y="5558171"/>
            <a:ext cx="14268790" cy="1"/>
          </a:xfrm>
          <a:prstGeom prst="line">
            <a:avLst/>
          </a:prstGeom>
          <a:ln w="38100">
            <a:solidFill>
              <a:srgbClr val="000000"/>
            </a:solidFill>
            <a:prstDash val="dash"/>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04" name="TextBox 52"/>
          <p:cNvSpPr txBox="1"/>
          <p:nvPr/>
        </p:nvSpPr>
        <p:spPr>
          <a:xfrm>
            <a:off x="274290" y="3181862"/>
            <a:ext cx="1426794" cy="579816"/>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1219200">
              <a:defRPr b="1" sz="3600">
                <a:solidFill>
                  <a:srgbClr val="1B4444"/>
                </a:solidFill>
                <a:latin typeface="Calibri"/>
                <a:ea typeface="Calibri"/>
                <a:cs typeface="Calibri"/>
                <a:sym typeface="Calibri"/>
              </a:defRPr>
            </a:lvl1pPr>
          </a:lstStyle>
          <a:p>
            <a:pPr/>
            <a:r>
              <a:t>Rules:</a:t>
            </a:r>
          </a:p>
        </p:txBody>
      </p:sp>
      <p:sp>
        <p:nvSpPr>
          <p:cNvPr id="805" name="TextBox 53"/>
          <p:cNvSpPr txBox="1"/>
          <p:nvPr/>
        </p:nvSpPr>
        <p:spPr>
          <a:xfrm>
            <a:off x="274290" y="5609368"/>
            <a:ext cx="5941982" cy="579815"/>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1219200">
              <a:defRPr b="1" sz="3600">
                <a:solidFill>
                  <a:srgbClr val="1B4444"/>
                </a:solidFill>
                <a:latin typeface="Calibri"/>
                <a:ea typeface="Calibri"/>
                <a:cs typeface="Calibri"/>
                <a:sym typeface="Calibri"/>
              </a:defRPr>
            </a:lvl1pPr>
          </a:lstStyle>
          <a:p>
            <a:pPr/>
            <a:r>
              <a:t>Imaginary Worlds:</a:t>
            </a:r>
          </a:p>
        </p:txBody>
      </p:sp>
      <p:graphicFrame>
        <p:nvGraphicFramePr>
          <p:cNvPr id="806" name="Table 59"/>
          <p:cNvGraphicFramePr/>
          <p:nvPr/>
        </p:nvGraphicFramePr>
        <p:xfrm>
          <a:off x="1991293" y="6726210"/>
          <a:ext cx="4661147" cy="167755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63374"/>
                <a:gridCol w="663374"/>
                <a:gridCol w="664339"/>
                <a:gridCol w="664339"/>
                <a:gridCol w="664339"/>
                <a:gridCol w="664339"/>
                <a:gridCol w="664339"/>
              </a:tblGrid>
              <a:tr h="41203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28753">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graphicFrame>
        <p:nvGraphicFramePr>
          <p:cNvPr id="807" name="Table 63"/>
          <p:cNvGraphicFramePr/>
          <p:nvPr/>
        </p:nvGraphicFramePr>
        <p:xfrm>
          <a:off x="14773403" y="6385430"/>
          <a:ext cx="4661147" cy="167755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63374"/>
                <a:gridCol w="663374"/>
                <a:gridCol w="664339"/>
                <a:gridCol w="664339"/>
                <a:gridCol w="664339"/>
                <a:gridCol w="664339"/>
                <a:gridCol w="664339"/>
              </a:tblGrid>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28753">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X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solidFill>
                            <a:srgbClr val="FF0000"/>
                          </a:solidFill>
                          <a:latin typeface="Times New Roman"/>
                          <a:ea typeface="Times New Roman"/>
                          <a:cs typeface="Times New Roman"/>
                          <a:sym typeface="Times New Roman"/>
                        </a:rPr>
                        <a:t>X</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graphicFrame>
        <p:nvGraphicFramePr>
          <p:cNvPr id="808" name="Table 64"/>
          <p:cNvGraphicFramePr/>
          <p:nvPr/>
        </p:nvGraphicFramePr>
        <p:xfrm>
          <a:off x="14773403" y="9088709"/>
          <a:ext cx="4661147" cy="167755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63374"/>
                <a:gridCol w="663374"/>
                <a:gridCol w="664339"/>
                <a:gridCol w="664339"/>
                <a:gridCol w="664339"/>
                <a:gridCol w="664339"/>
                <a:gridCol w="664339"/>
              </a:tblGrid>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28753">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1" sz="1600">
                          <a:latin typeface="Times New Roman"/>
                          <a:ea typeface="Times New Roman"/>
                          <a:cs typeface="Times New Roman"/>
                          <a:sym typeface="Times New Roman"/>
                        </a:defRPr>
                      </a:pP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X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09" name="Straight Arrow Connector 66"/>
          <p:cNvSpPr/>
          <p:nvPr/>
        </p:nvSpPr>
        <p:spPr>
          <a:xfrm flipH="1">
            <a:off x="3860310" y="6316149"/>
            <a:ext cx="923112"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10" name="Straight Arrow Connector 68"/>
          <p:cNvSpPr/>
          <p:nvPr/>
        </p:nvSpPr>
        <p:spPr>
          <a:xfrm>
            <a:off x="9981444" y="6346114"/>
            <a:ext cx="902552"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graphicFrame>
        <p:nvGraphicFramePr>
          <p:cNvPr id="811" name="Table 70"/>
          <p:cNvGraphicFramePr/>
          <p:nvPr/>
        </p:nvGraphicFramePr>
        <p:xfrm>
          <a:off x="8102145" y="6723697"/>
          <a:ext cx="4661147" cy="167755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663374"/>
                <a:gridCol w="663374"/>
                <a:gridCol w="664339"/>
                <a:gridCol w="664339"/>
                <a:gridCol w="664339"/>
                <a:gridCol w="664339"/>
                <a:gridCol w="664339"/>
              </a:tblGrid>
              <a:tr h="41203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28753">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X</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41203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12" name="TextBox 71"/>
          <p:cNvSpPr txBox="1"/>
          <p:nvPr/>
        </p:nvSpPr>
        <p:spPr>
          <a:xfrm>
            <a:off x="6831691" y="5257561"/>
            <a:ext cx="1001992" cy="1338739"/>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1219200">
              <a:defRPr b="1" sz="9600">
                <a:solidFill>
                  <a:srgbClr val="77933C"/>
                </a:solidFill>
                <a:latin typeface="Calibri"/>
                <a:ea typeface="Calibri"/>
                <a:cs typeface="Calibri"/>
                <a:sym typeface="Calibri"/>
              </a:defRPr>
            </a:lvl1pPr>
          </a:lstStyle>
          <a:p>
            <a:pPr/>
            <a:r>
              <a:t>…</a:t>
            </a:r>
          </a:p>
        </p:txBody>
      </p:sp>
      <p:sp>
        <p:nvSpPr>
          <p:cNvPr id="813" name="TextBox 2"/>
          <p:cNvSpPr txBox="1"/>
          <p:nvPr/>
        </p:nvSpPr>
        <p:spPr>
          <a:xfrm>
            <a:off x="1490280" y="3379354"/>
            <a:ext cx="11915290" cy="27381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lvl="3" algn="l" defTabSz="1219200">
              <a:lnSpc>
                <a:spcPct val="150000"/>
              </a:lnSpc>
              <a:defRPr b="1" sz="2600">
                <a:solidFill>
                  <a:srgbClr val="1B4444"/>
                </a:solidFill>
                <a:latin typeface="Consolas"/>
                <a:ea typeface="Consolas"/>
                <a:cs typeface="Consolas"/>
                <a:sym typeface="Consolas"/>
              </a:defRPr>
            </a:pPr>
            <a:r>
              <a:t>							    </a:t>
            </a:r>
            <a14:m>
              <m:oMath>
                <m:sSup>
                  <m:e>
                    <m:r>
                      <a:rPr xmlns:a="http://schemas.openxmlformats.org/drawingml/2006/main" sz="1600" i="1">
                        <a:solidFill>
                          <a:srgbClr val="1B4444"/>
                        </a:solidFill>
                        <a:latin typeface="Cambria Math" panose="02040503050406030204" pitchFamily="18" charset="0"/>
                      </a:rPr>
                      <m:t>𝒘</m:t>
                    </m:r>
                  </m:e>
                  <m:sup>
                    <m:r>
                      <a:rPr xmlns:a="http://schemas.openxmlformats.org/drawingml/2006/main" sz="1600" i="1">
                        <a:solidFill>
                          <a:srgbClr val="1B4444"/>
                        </a:solidFill>
                        <a:latin typeface="Cambria Math" panose="02040503050406030204" pitchFamily="18" charset="0"/>
                      </a:rPr>
                      <m:t>+</m:t>
                    </m:r>
                  </m:sup>
                </m:sSup>
                <m:sSup>
                  <m:e>
                    <m:r>
                      <a:rPr xmlns:a="http://schemas.openxmlformats.org/drawingml/2006/main" sz="1600" i="1">
                        <a:solidFill>
                          <a:srgbClr val="1B4444"/>
                        </a:solidFill>
                        <a:latin typeface="Cambria Math" panose="02040503050406030204" pitchFamily="18" charset="0"/>
                      </a:rPr>
                      <m:t>𝒘</m:t>
                    </m:r>
                  </m:e>
                  <m:sup>
                    <m:r>
                      <a:rPr xmlns:a="http://schemas.openxmlformats.org/drawingml/2006/main" sz="1600" i="1">
                        <a:solidFill>
                          <a:srgbClr val="1B4444"/>
                        </a:solidFill>
                        <a:latin typeface="Cambria Math" panose="02040503050406030204" pitchFamily="18" charset="0"/>
                      </a:rPr>
                      <m:t>−</m:t>
                    </m:r>
                  </m:sup>
                </m:sSup>
                <m:sSup>
                  <m:e>
                    <m:r>
                      <a:rPr xmlns:a="http://schemas.openxmlformats.org/drawingml/2006/main" sz="1600" i="1">
                        <a:solidFill>
                          <a:srgbClr val="1B4444"/>
                        </a:solidFill>
                        <a:latin typeface="Cambria Math" panose="02040503050406030204" pitchFamily="18" charset="0"/>
                      </a:rPr>
                      <m:t>𝒘</m:t>
                    </m:r>
                  </m:e>
                  <m:sup>
                    <m:r>
                      <a:rPr xmlns:a="http://schemas.openxmlformats.org/drawingml/2006/main" sz="1600" i="1">
                        <a:solidFill>
                          <a:srgbClr val="1B4444"/>
                        </a:solidFill>
                        <a:latin typeface="Cambria Math" panose="02040503050406030204" pitchFamily="18" charset="0"/>
                      </a:rPr>
                      <m:t>𝑻</m:t>
                    </m:r>
                  </m:sup>
                </m:sSup>
              </m:oMath>
            </a14:m>
            <a:endParaRPr sz="2000"/>
          </a:p>
          <a:p>
            <a:pPr algn="l" defTabSz="1219200">
              <a:lnSpc>
                <a:spcPct val="150000"/>
              </a:lnSpc>
              <a:defRPr b="1">
                <a:solidFill>
                  <a:srgbClr val="000000"/>
                </a:solidFill>
                <a:latin typeface="Consolas"/>
                <a:ea typeface="Consolas"/>
                <a:cs typeface="Consolas"/>
                <a:sym typeface="Consolas"/>
              </a:defRPr>
            </a:pPr>
            <a:r>
              <a:t>R1: &lt;(0,0 = ‘x’, 1,0 = ‘III’, ^right) ==&gt; (0,0 = ‘x’)&gt; 1 0 1</a:t>
            </a:r>
          </a:p>
          <a:p>
            <a:pPr algn="l" defTabSz="1219200">
              <a:lnSpc>
                <a:spcPct val="150000"/>
              </a:lnSpc>
              <a:defRPr b="1">
                <a:solidFill>
                  <a:srgbClr val="000000"/>
                </a:solidFill>
                <a:latin typeface="Consolas"/>
                <a:ea typeface="Consolas"/>
                <a:cs typeface="Consolas"/>
                <a:sym typeface="Consolas"/>
              </a:defRPr>
            </a:pPr>
            <a:r>
              <a:t>R2: &lt;(-1 = ‘x’, 0 = ‘’, ^right) ==&gt; (0 = ‘x’)&gt;	     1 0 1</a:t>
            </a:r>
          </a:p>
          <a:p>
            <a:pPr algn="l" defTabSz="1219200">
              <a:lnSpc>
                <a:spcPct val="150000"/>
              </a:lnSpc>
              <a:defRPr>
                <a:solidFill>
                  <a:srgbClr val="000000"/>
                </a:solidFill>
                <a:latin typeface="Consolas"/>
                <a:ea typeface="Consolas"/>
                <a:cs typeface="Consolas"/>
                <a:sym typeface="Consolas"/>
              </a:defRPr>
            </a:pPr>
          </a:p>
        </p:txBody>
      </p:sp>
      <p:graphicFrame>
        <p:nvGraphicFramePr>
          <p:cNvPr id="814" name="Table 21"/>
          <p:cNvGraphicFramePr/>
          <p:nvPr/>
        </p:nvGraphicFramePr>
        <p:xfrm>
          <a:off x="5972525" y="9186489"/>
          <a:ext cx="3911769" cy="1263104"/>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56431"/>
                <a:gridCol w="556431"/>
                <a:gridCol w="557241"/>
                <a:gridCol w="557241"/>
                <a:gridCol w="557241"/>
                <a:gridCol w="557241"/>
                <a:gridCol w="557241"/>
              </a:tblGrid>
              <a:tr h="30946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0946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2202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0946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15" name="Straight Arrow Connector 22"/>
          <p:cNvSpPr/>
          <p:nvPr/>
        </p:nvSpPr>
        <p:spPr>
          <a:xfrm>
            <a:off x="12192000" y="8898144"/>
            <a:ext cx="644297"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16" name="Straight Arrow Connector 24"/>
          <p:cNvSpPr/>
          <p:nvPr/>
        </p:nvSpPr>
        <p:spPr>
          <a:xfrm flipH="1">
            <a:off x="7445095" y="8898144"/>
            <a:ext cx="657051"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17" name="TextBox 29"/>
          <p:cNvSpPr txBox="1"/>
          <p:nvPr/>
        </p:nvSpPr>
        <p:spPr>
          <a:xfrm>
            <a:off x="9692269" y="7863890"/>
            <a:ext cx="929710" cy="1234163"/>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1219200">
              <a:defRPr b="1" sz="8800">
                <a:solidFill>
                  <a:srgbClr val="77933C"/>
                </a:solidFill>
                <a:latin typeface="Calibri"/>
                <a:ea typeface="Calibri"/>
                <a:cs typeface="Calibri"/>
                <a:sym typeface="Calibri"/>
              </a:defRPr>
            </a:lvl1pPr>
          </a:lstStyle>
          <a:p>
            <a:pPr/>
            <a:r>
              <a:t>…</a:t>
            </a:r>
          </a:p>
        </p:txBody>
      </p:sp>
      <p:sp>
        <p:nvSpPr>
          <p:cNvPr id="818" name="Straight Connector 31"/>
          <p:cNvSpPr/>
          <p:nvPr/>
        </p:nvSpPr>
        <p:spPr>
          <a:xfrm flipH="1">
            <a:off x="7928408" y="8401249"/>
            <a:ext cx="1518692" cy="785241"/>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19" name="Straight Connector 37"/>
          <p:cNvSpPr/>
          <p:nvPr/>
        </p:nvSpPr>
        <p:spPr>
          <a:xfrm>
            <a:off x="11416749" y="8401249"/>
            <a:ext cx="935287" cy="785243"/>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aphicFrame>
        <p:nvGraphicFramePr>
          <p:cNvPr id="820" name="Table 42"/>
          <p:cNvGraphicFramePr/>
          <p:nvPr/>
        </p:nvGraphicFramePr>
        <p:xfrm>
          <a:off x="13382931" y="12624084"/>
          <a:ext cx="3687760" cy="99983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24463"/>
                <a:gridCol w="524463"/>
                <a:gridCol w="525226"/>
                <a:gridCol w="525226"/>
                <a:gridCol w="525226"/>
                <a:gridCol w="525226"/>
                <a:gridCol w="525226"/>
              </a:tblGrid>
              <a:tr h="250238">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50238">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50238">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50238">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21" name="TextBox 44"/>
          <p:cNvSpPr txBox="1"/>
          <p:nvPr/>
        </p:nvSpPr>
        <p:spPr>
          <a:xfrm>
            <a:off x="15145958" y="8542674"/>
            <a:ext cx="3953933" cy="48387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Predicted World (</a:t>
            </a:r>
            <a14:m>
              <m:oMath>
                <m:sSub>
                  <m:e>
                    <m:r>
                      <m:rPr>
                        <m:sty m:val="p"/>
                      </m:rPr>
                      <a:rPr xmlns:a="http://schemas.openxmlformats.org/drawingml/2006/main" sz="1800" i="1">
                        <a:solidFill>
                          <a:srgbClr val="000000"/>
                        </a:solidFill>
                        <a:latin typeface="Cambria Math" panose="02040503050406030204" pitchFamily="18" charset="0"/>
                      </a:rPr>
                      <m:t>P</m:t>
                    </m:r>
                  </m:e>
                  <m:sub>
                    <m:r>
                      <m:rPr>
                        <m:sty m:val="p"/>
                      </m:rPr>
                      <a:rPr xmlns:a="http://schemas.openxmlformats.org/drawingml/2006/main" sz="1800" i="1">
                        <a:solidFill>
                          <a:srgbClr val="000000"/>
                        </a:solidFill>
                        <a:latin typeface="Cambria Math" panose="02040503050406030204" pitchFamily="18" charset="0"/>
                      </a:rPr>
                      <m:t>w</m:t>
                    </m:r>
                  </m:sub>
                </m:sSub>
                <m:r>
                  <a:rPr xmlns:a="http://schemas.openxmlformats.org/drawingml/2006/main" sz="1800" i="1">
                    <a:solidFill>
                      <a:srgbClr val="000000"/>
                    </a:solidFill>
                    <a:latin typeface="Cambria Math" panose="02040503050406030204" pitchFamily="18" charset="0"/>
                  </a:rPr>
                  <m:t>&lt;</m:t>
                </m:r>
                <m:r>
                  <a:rPr xmlns:a="http://schemas.openxmlformats.org/drawingml/2006/main" sz="1800" i="1">
                    <a:solidFill>
                      <a:srgbClr val="000000"/>
                    </a:solidFill>
                    <a:latin typeface="Cambria Math" panose="02040503050406030204" pitchFamily="18" charset="0"/>
                  </a:rPr>
                  <m:t>1</m:t>
                </m:r>
              </m:oMath>
            </a14:m>
            <a:r>
              <a:t>)</a:t>
            </a:r>
            <a:endParaRPr sz="1698"/>
          </a:p>
        </p:txBody>
      </p:sp>
      <p:graphicFrame>
        <p:nvGraphicFramePr>
          <p:cNvPr id="822" name="Table 11"/>
          <p:cNvGraphicFramePr/>
          <p:nvPr/>
        </p:nvGraphicFramePr>
        <p:xfrm>
          <a:off x="10250503" y="9206562"/>
          <a:ext cx="4203064" cy="126310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98002"/>
                <a:gridCol w="598002"/>
                <a:gridCol w="598871"/>
                <a:gridCol w="598871"/>
                <a:gridCol w="598871"/>
                <a:gridCol w="598871"/>
                <a:gridCol w="598871"/>
              </a:tblGrid>
              <a:tr h="30946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09460">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22018">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X</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309460">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graphicFrame>
        <p:nvGraphicFramePr>
          <p:cNvPr id="823" name="Table 13"/>
          <p:cNvGraphicFramePr/>
          <p:nvPr/>
        </p:nvGraphicFramePr>
        <p:xfrm>
          <a:off x="12192000" y="11192023"/>
          <a:ext cx="3911769" cy="1048380"/>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56431"/>
                <a:gridCol w="556431"/>
                <a:gridCol w="557241"/>
                <a:gridCol w="557241"/>
                <a:gridCol w="557241"/>
                <a:gridCol w="557241"/>
                <a:gridCol w="557241"/>
              </a:tblGrid>
              <a:tr h="260081">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60081">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67705">
                <a:tc>
                  <a:txBody>
                    <a:bodyPr/>
                    <a:lstStyle/>
                    <a:p>
                      <a:pPr defTabSz="1219200">
                        <a:defRPr b="0"/>
                      </a:pPr>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0.5</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 X</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60081">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24" name="Straight Connector 23"/>
          <p:cNvSpPr/>
          <p:nvPr/>
        </p:nvSpPr>
        <p:spPr>
          <a:xfrm>
            <a:off x="13051942" y="10469663"/>
            <a:ext cx="1001759" cy="722362"/>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25" name="Straight Arrow Connector 30"/>
          <p:cNvSpPr/>
          <p:nvPr/>
        </p:nvSpPr>
        <p:spPr>
          <a:xfrm>
            <a:off x="13915628" y="10830843"/>
            <a:ext cx="644297"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26" name="Straight Connector 32"/>
          <p:cNvSpPr/>
          <p:nvPr/>
        </p:nvSpPr>
        <p:spPr>
          <a:xfrm>
            <a:off x="14453566" y="12246493"/>
            <a:ext cx="500992" cy="361181"/>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aphicFrame>
        <p:nvGraphicFramePr>
          <p:cNvPr id="827" name="Table 34"/>
          <p:cNvGraphicFramePr/>
          <p:nvPr/>
        </p:nvGraphicFramePr>
        <p:xfrm>
          <a:off x="8270789" y="11179646"/>
          <a:ext cx="3791326" cy="1060757"/>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539243"/>
                <a:gridCol w="539243"/>
                <a:gridCol w="540027"/>
                <a:gridCol w="540027"/>
                <a:gridCol w="540027"/>
                <a:gridCol w="540027"/>
                <a:gridCol w="540027"/>
              </a:tblGrid>
              <a:tr h="25938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5938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69909">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59382">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28" name="Straight Connector 38"/>
          <p:cNvSpPr/>
          <p:nvPr/>
        </p:nvSpPr>
        <p:spPr>
          <a:xfrm flipH="1">
            <a:off x="10166452" y="10493696"/>
            <a:ext cx="1547755" cy="685950"/>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29" name="Straight Arrow Connector 41"/>
          <p:cNvSpPr/>
          <p:nvPr/>
        </p:nvSpPr>
        <p:spPr>
          <a:xfrm flipH="1">
            <a:off x="9447099" y="10852050"/>
            <a:ext cx="657051"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graphicFrame>
        <p:nvGraphicFramePr>
          <p:cNvPr id="830" name="Table 45"/>
          <p:cNvGraphicFramePr/>
          <p:nvPr/>
        </p:nvGraphicFramePr>
        <p:xfrm>
          <a:off x="9981444" y="12624084"/>
          <a:ext cx="3255898" cy="985501"/>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462832"/>
                <a:gridCol w="462832"/>
                <a:gridCol w="463506"/>
                <a:gridCol w="463506"/>
                <a:gridCol w="463506"/>
                <a:gridCol w="463506"/>
                <a:gridCol w="463506"/>
              </a:tblGrid>
              <a:tr h="246407">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46407">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46407">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r h="246407">
                <a:tc>
                  <a:txBody>
                    <a:bodyPr/>
                    <a:lstStyle/>
                    <a:p>
                      <a:pPr defTabSz="1219200">
                        <a:defRPr b="0"/>
                      </a:pPr>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defTabSz="1219200"/>
                      <a:r>
                        <a:rPr b="1" sz="1600">
                          <a:latin typeface="Times New Roman"/>
                          <a:ea typeface="Times New Roman"/>
                          <a:cs typeface="Times New Roman"/>
                          <a:sym typeface="Times New Roman"/>
                        </a:rPr>
                        <a:t>1’</a:t>
                      </a:r>
                    </a:p>
                  </a:txBody>
                  <a:tcPr marL="0" marR="0" marT="0" marB="0" anchor="ctr" anchorCtr="0" horzOverflow="overflow">
                    <a:lnL w="12700">
                      <a:solidFill>
                        <a:srgbClr val="000000"/>
                      </a:solidFill>
                    </a:lnL>
                    <a:lnR w="12700">
                      <a:solidFill>
                        <a:srgbClr val="000000"/>
                      </a:solidFill>
                    </a:lnR>
                    <a:lnT w="12700">
                      <a:solidFill>
                        <a:srgbClr val="000000"/>
                      </a:solidFill>
                    </a:lnT>
                    <a:lnB w="12700">
                      <a:solidFill>
                        <a:srgbClr val="000000"/>
                      </a:solidFill>
                    </a:lnB>
                  </a:tcPr>
                </a:tc>
              </a:tr>
            </a:tbl>
          </a:graphicData>
        </a:graphic>
      </p:graphicFrame>
      <p:sp>
        <p:nvSpPr>
          <p:cNvPr id="831" name="Straight Connector 48"/>
          <p:cNvSpPr/>
          <p:nvPr/>
        </p:nvSpPr>
        <p:spPr>
          <a:xfrm flipH="1">
            <a:off x="11775028" y="12308091"/>
            <a:ext cx="1529328" cy="293489"/>
          </a:xfrm>
          <a:prstGeom prst="line">
            <a:avLst/>
          </a:prstGeom>
          <a:ln w="38100">
            <a:solidFill>
              <a:srgbClr val="000000"/>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32" name="Straight Arrow Connector 54"/>
          <p:cNvSpPr/>
          <p:nvPr/>
        </p:nvSpPr>
        <p:spPr>
          <a:xfrm>
            <a:off x="15226811" y="12389480"/>
            <a:ext cx="644297"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33" name="Straight Arrow Connector 55"/>
          <p:cNvSpPr/>
          <p:nvPr/>
        </p:nvSpPr>
        <p:spPr>
          <a:xfrm flipH="1">
            <a:off x="10759699" y="12421964"/>
            <a:ext cx="657051"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34" name="TextBox 57"/>
          <p:cNvSpPr txBox="1"/>
          <p:nvPr/>
        </p:nvSpPr>
        <p:spPr>
          <a:xfrm>
            <a:off x="11822546" y="9841772"/>
            <a:ext cx="929711" cy="1234163"/>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1219200">
              <a:defRPr b="1" sz="8800">
                <a:solidFill>
                  <a:srgbClr val="77933C"/>
                </a:solidFill>
                <a:latin typeface="Calibri"/>
                <a:ea typeface="Calibri"/>
                <a:cs typeface="Calibri"/>
                <a:sym typeface="Calibri"/>
              </a:defRPr>
            </a:lvl1pPr>
          </a:lstStyle>
          <a:p>
            <a:pPr/>
            <a:r>
              <a:t>…</a:t>
            </a:r>
          </a:p>
        </p:txBody>
      </p:sp>
      <p:sp>
        <p:nvSpPr>
          <p:cNvPr id="835" name="TextBox 58"/>
          <p:cNvSpPr txBox="1"/>
          <p:nvPr/>
        </p:nvSpPr>
        <p:spPr>
          <a:xfrm>
            <a:off x="13190625" y="11394142"/>
            <a:ext cx="929710" cy="1234164"/>
          </a:xfrm>
          <a:prstGeom prst="rect">
            <a:avLst/>
          </a:prstGeom>
          <a:ln w="12700">
            <a:miter lim="400000"/>
          </a:ln>
          <a:extLst>
            <a:ext uri="{C572A759-6A51-4108-AA02-DFA0A04FC94B}">
              <ma14:wrappingTextBoxFlag xmlns:ma14="http://schemas.microsoft.com/office/mac/drawingml/2011/main" val="1"/>
            </a:ext>
          </a:extLst>
        </p:spPr>
        <p:txBody>
          <a:bodyPr wrap="none" lIns="60959" tIns="60959" rIns="60959" bIns="60959">
            <a:spAutoFit/>
          </a:bodyPr>
          <a:lstStyle>
            <a:lvl1pPr algn="l" defTabSz="1219200">
              <a:defRPr b="1" sz="8800">
                <a:solidFill>
                  <a:srgbClr val="77933C"/>
                </a:solidFill>
                <a:latin typeface="Calibri"/>
                <a:ea typeface="Calibri"/>
                <a:cs typeface="Calibri"/>
                <a:sym typeface="Calibri"/>
              </a:defRPr>
            </a:lvl1pPr>
          </a:lstStyle>
          <a:p>
            <a:pPr/>
            <a:r>
              <a:t>…</a:t>
            </a:r>
          </a:p>
        </p:txBody>
      </p:sp>
      <p:sp>
        <p:nvSpPr>
          <p:cNvPr id="836" name="TextBox 61"/>
          <p:cNvSpPr txBox="1"/>
          <p:nvPr/>
        </p:nvSpPr>
        <p:spPr>
          <a:xfrm>
            <a:off x="20931747" y="7315929"/>
            <a:ext cx="2056720" cy="2085162"/>
          </a:xfrm>
          <a:prstGeom prst="rect">
            <a:avLst/>
          </a:prstGeom>
          <a:ln w="12700">
            <a:miter lim="400000"/>
          </a:ln>
          <a:effectLst>
            <a:outerShdw sx="100000" sy="100000" kx="0" ky="0" algn="b" rotWithShape="0" blurRad="63500" dist="50800" dir="5400000">
              <a:srgbClr val="535353">
                <a:alpha val="40000"/>
              </a:srgbClr>
            </a:outerShdw>
          </a:effectLst>
          <a:extLst>
            <a:ext uri="{C572A759-6A51-4108-AA02-DFA0A04FC94B}">
              <ma14:wrappingTextBoxFlag xmlns:ma14="http://schemas.microsoft.com/office/mac/drawingml/2011/main" val="1"/>
            </a:ext>
          </a:extLst>
        </p:spPr>
        <p:txBody>
          <a:bodyPr lIns="60959" tIns="60959" rIns="60959" bIns="60959">
            <a:spAutoFit/>
          </a:bodyPr>
          <a:lstStyle/>
          <a:p>
            <a:pPr defTabSz="1219200">
              <a:defRPr b="1">
                <a:solidFill>
                  <a:srgbClr val="000000"/>
                </a:solidFill>
                <a:latin typeface="Calibri"/>
                <a:ea typeface="Calibri"/>
                <a:cs typeface="Calibri"/>
                <a:sym typeface="Calibri"/>
              </a:defRPr>
            </a:pPr>
            <a:r>
              <a:t>Planner</a:t>
            </a:r>
          </a:p>
          <a:p>
            <a:pPr defTabSz="1219200">
              <a:defRPr b="1" sz="400">
                <a:solidFill>
                  <a:srgbClr val="000000"/>
                </a:solidFill>
                <a:latin typeface="Calibri"/>
                <a:ea typeface="Calibri"/>
                <a:cs typeface="Calibri"/>
                <a:sym typeface="Calibri"/>
              </a:defRPr>
            </a:pPr>
          </a:p>
          <a:p>
            <a:pPr marL="428625" indent="-428625" algn="l" defTabSz="1219200">
              <a:buSzPct val="100000"/>
              <a:buAutoNum type="arabicPeriod" startAt="1"/>
              <a:defRPr sz="2000">
                <a:solidFill>
                  <a:srgbClr val="000000"/>
                </a:solidFill>
                <a:latin typeface="Calibri"/>
                <a:ea typeface="Calibri"/>
                <a:cs typeface="Calibri"/>
                <a:sym typeface="Calibri"/>
              </a:defRPr>
            </a:pPr>
            <a:r>
              <a:t>Score increase</a:t>
            </a:r>
          </a:p>
          <a:p>
            <a:pPr marL="411480" indent="-411480" algn="l" defTabSz="1219200">
              <a:buSzPct val="100000"/>
              <a:buAutoNum type="arabicPeriod" startAt="1"/>
              <a:defRPr sz="2600">
                <a:solidFill>
                  <a:srgbClr val="1B4444"/>
                </a:solidFill>
                <a:latin typeface="Cambria Math"/>
                <a:ea typeface="Cambria Math"/>
                <a:cs typeface="Cambria Math"/>
                <a:sym typeface="Cambria Math"/>
              </a:defRPr>
            </a:pPr>
            <a14:m>
              <m:oMathPara>
                <m:oMathParaPr>
                  <m:jc m:val="left"/>
                </m:oMathParaPr>
                <m:oMath>
                  <m:sSub>
                    <m:e>
                      <m:r>
                        <a:rPr xmlns:a="http://schemas.openxmlformats.org/drawingml/2006/main" sz="2000" i="1">
                          <a:solidFill>
                            <a:srgbClr val="1B4444"/>
                          </a:solidFill>
                          <a:latin typeface="Cambria Math" panose="02040503050406030204" pitchFamily="18" charset="0"/>
                        </a:rPr>
                        <m:t>𝐏</m:t>
                      </m:r>
                    </m:e>
                    <m:sub>
                      <m:r>
                        <a:rPr xmlns:a="http://schemas.openxmlformats.org/drawingml/2006/main" sz="2000" i="1">
                          <a:solidFill>
                            <a:srgbClr val="1B4444"/>
                          </a:solidFill>
                          <a:latin typeface="Cambria Math" panose="02040503050406030204" pitchFamily="18" charset="0"/>
                        </a:rPr>
                        <m:t>𝐰</m:t>
                      </m:r>
                    </m:sub>
                  </m:sSub>
                  <m:r>
                    <a:rPr xmlns:a="http://schemas.openxmlformats.org/drawingml/2006/main" sz="2000" i="1">
                      <a:solidFill>
                        <a:srgbClr val="1B4444"/>
                      </a:solidFill>
                      <a:latin typeface="Cambria Math" panose="02040503050406030204" pitchFamily="18" charset="0"/>
                    </a:rPr>
                    <m:t>&lt;</m:t>
                  </m:r>
                  <m:r>
                    <a:rPr xmlns:a="http://schemas.openxmlformats.org/drawingml/2006/main" sz="2000" i="1">
                      <a:solidFill>
                        <a:srgbClr val="1B4444"/>
                      </a:solidFill>
                      <a:latin typeface="Cambria Math" panose="02040503050406030204" pitchFamily="18" charset="0"/>
                    </a:rPr>
                    <m:t>𝟏</m:t>
                  </m:r>
                </m:oMath>
              </m:oMathPara>
            </a14:m>
            <a:endParaRPr b="1">
              <a:latin typeface="Calibri"/>
              <a:ea typeface="Calibri"/>
              <a:cs typeface="Calibri"/>
              <a:sym typeface="Calibri"/>
            </a:endParaRPr>
          </a:p>
          <a:p>
            <a:pPr marL="428625" indent="-428625" algn="l" defTabSz="1219200">
              <a:buSzPct val="100000"/>
              <a:buAutoNum type="arabicPeriod" startAt="1"/>
              <a:defRPr sz="2000">
                <a:solidFill>
                  <a:srgbClr val="000000"/>
                </a:solidFill>
                <a:latin typeface="Calibri"/>
                <a:ea typeface="Calibri"/>
                <a:cs typeface="Calibri"/>
                <a:sym typeface="Calibri"/>
              </a:defRPr>
            </a:pPr>
            <a:r>
              <a:t>Babbling</a:t>
            </a:r>
          </a:p>
          <a:p>
            <a:pPr marL="357187" indent="-357187" algn="l" defTabSz="1219200">
              <a:buSzPct val="100000"/>
              <a:buFont typeface="Arial"/>
              <a:buChar char="•"/>
              <a:defRPr sz="2000">
                <a:solidFill>
                  <a:srgbClr val="000000"/>
                </a:solidFill>
                <a:latin typeface="Calibri"/>
                <a:ea typeface="Calibri"/>
                <a:cs typeface="Calibri"/>
                <a:sym typeface="Calibri"/>
              </a:defRPr>
            </a:pPr>
          </a:p>
        </p:txBody>
      </p:sp>
      <p:grpSp>
        <p:nvGrpSpPr>
          <p:cNvPr id="839" name="Группа 11"/>
          <p:cNvGrpSpPr/>
          <p:nvPr/>
        </p:nvGrpSpPr>
        <p:grpSpPr>
          <a:xfrm>
            <a:off x="22790151" y="3970"/>
            <a:ext cx="1601727" cy="1481932"/>
            <a:chOff x="1" y="0"/>
            <a:chExt cx="1601725" cy="1481930"/>
          </a:xfrm>
        </p:grpSpPr>
        <p:sp>
          <p:nvSpPr>
            <p:cNvPr id="837"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38"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842" name="Группа 11"/>
          <p:cNvGrpSpPr/>
          <p:nvPr/>
        </p:nvGrpSpPr>
        <p:grpSpPr>
          <a:xfrm>
            <a:off x="14287" y="12240415"/>
            <a:ext cx="1601727" cy="1481932"/>
            <a:chOff x="0" y="0"/>
            <a:chExt cx="1601725" cy="1481930"/>
          </a:xfrm>
        </p:grpSpPr>
        <p:sp>
          <p:nvSpPr>
            <p:cNvPr id="840"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41"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843" name="Straight Connector 67"/>
          <p:cNvSpPr/>
          <p:nvPr/>
        </p:nvSpPr>
        <p:spPr>
          <a:xfrm>
            <a:off x="159959" y="3032137"/>
            <a:ext cx="14268790" cy="1"/>
          </a:xfrm>
          <a:prstGeom prst="line">
            <a:avLst/>
          </a:prstGeom>
          <a:ln w="38100">
            <a:solidFill>
              <a:srgbClr val="000000"/>
            </a:solidFill>
            <a:prstDash val="dash"/>
          </a:ln>
          <a:effectLst>
            <a:outerShdw sx="100000" sy="100000" kx="0" ky="0" algn="b" rotWithShape="0" blurRad="76200" dist="0" dir="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44" name="Straight Arrow Connector 69"/>
          <p:cNvSpPr/>
          <p:nvPr/>
        </p:nvSpPr>
        <p:spPr>
          <a:xfrm flipH="1">
            <a:off x="3512574" y="2353051"/>
            <a:ext cx="923112"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45" name="Straight Arrow Connector 74"/>
          <p:cNvSpPr/>
          <p:nvPr/>
        </p:nvSpPr>
        <p:spPr>
          <a:xfrm>
            <a:off x="6277231" y="2353051"/>
            <a:ext cx="902552" cy="1"/>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46" name="Straight Arrow Connector 75"/>
          <p:cNvSpPr/>
          <p:nvPr/>
        </p:nvSpPr>
        <p:spPr>
          <a:xfrm flipV="1">
            <a:off x="4958099" y="1916542"/>
            <a:ext cx="1" cy="761914"/>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47" name="Straight Arrow Connector 77"/>
          <p:cNvSpPr/>
          <p:nvPr/>
        </p:nvSpPr>
        <p:spPr>
          <a:xfrm>
            <a:off x="5665106" y="1916542"/>
            <a:ext cx="1" cy="761914"/>
          </a:xfrm>
          <a:prstGeom prst="line">
            <a:avLst/>
          </a:prstGeom>
          <a:ln w="76200">
            <a:solidFill>
              <a:srgbClr val="77933C"/>
            </a:solidFill>
            <a:tailEnd type="triangle"/>
          </a:ln>
          <a:effectLst>
            <a:outerShdw sx="100000" sy="100000" kx="0" ky="0" algn="b" rotWithShape="0" blurRad="63500" dist="50800" dir="5400000">
              <a:srgbClr val="000000">
                <a:alpha val="40000"/>
              </a:srgbClr>
            </a:outerShdw>
          </a:effectLst>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848" name="TextBox 80"/>
          <p:cNvSpPr txBox="1"/>
          <p:nvPr/>
        </p:nvSpPr>
        <p:spPr>
          <a:xfrm>
            <a:off x="252901" y="1287198"/>
            <a:ext cx="2560453" cy="579816"/>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lvl1pPr algn="l" defTabSz="1219200">
              <a:defRPr b="1" sz="3600">
                <a:solidFill>
                  <a:srgbClr val="1B4444"/>
                </a:solidFill>
                <a:latin typeface="Calibri"/>
                <a:ea typeface="Calibri"/>
                <a:cs typeface="Calibri"/>
                <a:sym typeface="Calibri"/>
              </a:defRPr>
            </a:lvl1pPr>
          </a:lstStyle>
          <a:p>
            <a:pPr/>
            <a:r>
              <a:t>Operations:</a:t>
            </a:r>
          </a:p>
        </p:txBody>
      </p:sp>
      <p:pic>
        <p:nvPicPr>
          <p:cNvPr id="849"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3" name="Рисунок 1" descr="Рисунок 1"/>
          <p:cNvPicPr>
            <a:picLocks noChangeAspect="1"/>
          </p:cNvPicPr>
          <p:nvPr/>
        </p:nvPicPr>
        <p:blipFill>
          <a:blip r:embed="rId2">
            <a:extLst/>
          </a:blip>
          <a:srcRect l="0" t="14704" r="0" b="780"/>
          <a:stretch>
            <a:fillRect/>
          </a:stretch>
        </p:blipFill>
        <p:spPr>
          <a:xfrm>
            <a:off x="-14292" y="-19672"/>
            <a:ext cx="24384002" cy="13741403"/>
          </a:xfrm>
          <a:prstGeom prst="rect">
            <a:avLst/>
          </a:prstGeom>
          <a:ln w="12700">
            <a:miter lim="400000"/>
          </a:ln>
        </p:spPr>
      </p:pic>
      <p:grpSp>
        <p:nvGrpSpPr>
          <p:cNvPr id="856" name="Группа 11"/>
          <p:cNvGrpSpPr/>
          <p:nvPr/>
        </p:nvGrpSpPr>
        <p:grpSpPr>
          <a:xfrm>
            <a:off x="14287" y="12240415"/>
            <a:ext cx="1601727" cy="1481932"/>
            <a:chOff x="0" y="0"/>
            <a:chExt cx="1601725" cy="1481930"/>
          </a:xfrm>
        </p:grpSpPr>
        <p:sp>
          <p:nvSpPr>
            <p:cNvPr id="854"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55"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859" name="Группа 11"/>
          <p:cNvGrpSpPr/>
          <p:nvPr/>
        </p:nvGrpSpPr>
        <p:grpSpPr>
          <a:xfrm>
            <a:off x="22790151" y="3970"/>
            <a:ext cx="1601727" cy="1481932"/>
            <a:chOff x="1" y="0"/>
            <a:chExt cx="1601725" cy="1481930"/>
          </a:xfrm>
        </p:grpSpPr>
        <p:sp>
          <p:nvSpPr>
            <p:cNvPr id="857"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58"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860" name="TextBox 8"/>
          <p:cNvSpPr txBox="1"/>
          <p:nvPr/>
        </p:nvSpPr>
        <p:spPr>
          <a:xfrm>
            <a:off x="3884464" y="799965"/>
            <a:ext cx="16615072" cy="10132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UNCERTAINTY </a:t>
            </a:r>
            <a:r>
              <a:rPr>
                <a:solidFill>
                  <a:srgbClr val="FDA715"/>
                </a:solidFill>
              </a:rPr>
              <a:t>ESTIMATION</a:t>
            </a:r>
          </a:p>
        </p:txBody>
      </p:sp>
      <p:sp>
        <p:nvSpPr>
          <p:cNvPr id="861" name="TextBox 7"/>
          <p:cNvSpPr txBox="1"/>
          <p:nvPr/>
        </p:nvSpPr>
        <p:spPr>
          <a:xfrm>
            <a:off x="2752689" y="2753958"/>
            <a:ext cx="18878624" cy="58463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1B4444"/>
                </a:solidFill>
                <a:latin typeface="Open Sans"/>
                <a:ea typeface="Open Sans"/>
                <a:cs typeface="Open Sans"/>
                <a:sym typeface="Open Sans"/>
              </a:defRPr>
            </a:pPr>
            <a:r>
              <a:t>Revision</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Collects the </a:t>
            </a:r>
            <a14:m>
              <m:oMath>
                <m:sSup>
                  <m:e>
                    <m:r>
                      <a:rPr xmlns:a="http://schemas.openxmlformats.org/drawingml/2006/main" sz="3200" i="1">
                        <a:solidFill>
                          <a:srgbClr val="1B4444"/>
                        </a:solidFill>
                        <a:latin typeface="Cambria Math" panose="02040503050406030204" pitchFamily="18" charset="0"/>
                      </a:rPr>
                      <m:t>𝒘</m:t>
                    </m:r>
                  </m:e>
                  <m:sup>
                    <m:r>
                      <a:rPr xmlns:a="http://schemas.openxmlformats.org/drawingml/2006/main" sz="3200" i="1">
                        <a:solidFill>
                          <a:srgbClr val="1B4444"/>
                        </a:solidFill>
                        <a:latin typeface="Cambria Math" panose="02040503050406030204" pitchFamily="18" charset="0"/>
                      </a:rPr>
                      <m:t>+</m:t>
                    </m:r>
                  </m:sup>
                </m:sSup>
              </m:oMath>
            </a14:m>
            <a:r>
              <a:t> and </a:t>
            </a:r>
            <a14:m>
              <m:oMath>
                <m:sSup>
                  <m:e>
                    <m:r>
                      <a:rPr xmlns:a="http://schemas.openxmlformats.org/drawingml/2006/main" sz="3200" i="1">
                        <a:solidFill>
                          <a:srgbClr val="1B4444"/>
                        </a:solidFill>
                        <a:latin typeface="Cambria Math" panose="02040503050406030204" pitchFamily="18" charset="0"/>
                      </a:rPr>
                      <m:t>𝒘</m:t>
                    </m:r>
                  </m:e>
                  <m:sup>
                    <m:r>
                      <a:rPr xmlns:a="http://schemas.openxmlformats.org/drawingml/2006/main" sz="3200" i="1">
                        <a:solidFill>
                          <a:srgbClr val="1B4444"/>
                        </a:solidFill>
                        <a:latin typeface="Cambria Math" panose="02040503050406030204" pitchFamily="18" charset="0"/>
                      </a:rPr>
                      <m:t>−</m:t>
                    </m:r>
                  </m:sup>
                </m:sSup>
              </m:oMath>
            </a14:m>
            <a:r>
              <a:t>evidence experienced so far</a:t>
            </a:r>
          </a:p>
          <a:p>
            <a:pPr lvl="2" marL="1244600" indent="-571500" algn="l" defTabSz="1219200">
              <a:buClr>
                <a:srgbClr val="FDA715"/>
              </a:buClr>
              <a:buSzPct val="100000"/>
              <a:buChar char="❑"/>
              <a:defRPr sz="10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Revises rules which allowed for valid prediction and/or mismatch</a:t>
            </a:r>
          </a:p>
          <a:p>
            <a:pPr lvl="2" indent="673100" algn="l" defTabSz="1219200">
              <a:defRPr b="1" sz="4200">
                <a:solidFill>
                  <a:srgbClr val="1B4444"/>
                </a:solidFill>
                <a:latin typeface="Open Sans"/>
                <a:ea typeface="Open Sans"/>
                <a:cs typeface="Open Sans"/>
                <a:sym typeface="Open Sans"/>
              </a:defRPr>
            </a:pPr>
          </a:p>
          <a:p>
            <a:pPr lvl="1" indent="215900" algn="l" defTabSz="1219200">
              <a:defRPr b="1" sz="4200">
                <a:solidFill>
                  <a:srgbClr val="1B4444"/>
                </a:solidFill>
                <a:latin typeface="Open Sans"/>
                <a:ea typeface="Open Sans"/>
                <a:cs typeface="Open Sans"/>
                <a:sym typeface="Open Sans"/>
              </a:defRPr>
            </a:pPr>
            <a:r>
              <a:t>Choice</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Makes certain rules invisible for the planner</a:t>
            </a:r>
          </a:p>
          <a:p>
            <a:pPr lvl="2" marL="1244600" indent="-571500" algn="l" defTabSz="1219200">
              <a:buClr>
                <a:srgbClr val="FDA715"/>
              </a:buClr>
              <a:buSzPct val="100000"/>
              <a:buChar char="❑"/>
              <a:defRPr sz="10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Given rules with same pre-conditions selects the highest truth expectation</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p:txBody>
      </p:sp>
      <p:sp>
        <p:nvSpPr>
          <p:cNvPr id="862" name="TextBox 4"/>
          <p:cNvSpPr txBox="1"/>
          <p:nvPr/>
        </p:nvSpPr>
        <p:spPr>
          <a:xfrm>
            <a:off x="5032357" y="7987566"/>
            <a:ext cx="15286900" cy="6395721"/>
          </a:xfrm>
          <a:prstGeom prst="rect">
            <a:avLst/>
          </a:prstGeom>
          <a:ln w="12700">
            <a:miter lim="400000"/>
          </a:ln>
          <a:extLst>
            <a:ext uri="{C572A759-6A51-4108-AA02-DFA0A04FC94B}">
              <ma14:wrappingTextBoxFlag xmlns:ma14="http://schemas.microsoft.com/office/mac/drawingml/2011/main" val="1"/>
            </a:ext>
          </a:extLst>
        </p:spPr>
        <p:txBody>
          <a:bodyPr lIns="60959" tIns="60959" rIns="60959" bIns="60959">
            <a:spAutoFit/>
          </a:bodyPr>
          <a:lstStyle/>
          <a:p>
            <a:pPr lvl="2" algn="l" defTabSz="1219200">
              <a:lnSpc>
                <a:spcPct val="150000"/>
              </a:lnSpc>
              <a:defRPr b="1" sz="3200">
                <a:solidFill>
                  <a:srgbClr val="1B4444"/>
                </a:solidFill>
                <a:latin typeface="Consolas"/>
                <a:ea typeface="Consolas"/>
                <a:cs typeface="Consolas"/>
                <a:sym typeface="Consolas"/>
              </a:defRPr>
            </a:pPr>
            <a:r>
              <a:t>										</a:t>
            </a:r>
            <a14:m>
              <m:oMath>
                <m:sSup>
                  <m:e>
                    <m:r>
                      <a:rPr xmlns:a="http://schemas.openxmlformats.org/drawingml/2006/main" sz="1800" i="1">
                        <a:solidFill>
                          <a:srgbClr val="1B4444"/>
                        </a:solidFill>
                        <a:latin typeface="Cambria Math" panose="02040503050406030204" pitchFamily="18" charset="0"/>
                      </a:rPr>
                      <m:t>𝒘</m:t>
                    </m:r>
                  </m:e>
                  <m:sup>
                    <m:r>
                      <a:rPr xmlns:a="http://schemas.openxmlformats.org/drawingml/2006/main" sz="1800" i="1">
                        <a:solidFill>
                          <a:srgbClr val="1B4444"/>
                        </a:solidFill>
                        <a:latin typeface="Cambria Math" panose="02040503050406030204" pitchFamily="18" charset="0"/>
                      </a:rPr>
                      <m:t>+</m:t>
                    </m:r>
                  </m:sup>
                </m:sSup>
                <m:sSup>
                  <m:e>
                    <m:r>
                      <a:rPr xmlns:a="http://schemas.openxmlformats.org/drawingml/2006/main" sz="1800" i="1">
                        <a:solidFill>
                          <a:srgbClr val="1B4444"/>
                        </a:solidFill>
                        <a:latin typeface="Cambria Math" panose="02040503050406030204" pitchFamily="18" charset="0"/>
                      </a:rPr>
                      <m:t>𝒘</m:t>
                    </m:r>
                  </m:e>
                  <m:sup>
                    <m:r>
                      <a:rPr xmlns:a="http://schemas.openxmlformats.org/drawingml/2006/main" sz="1800" i="1">
                        <a:solidFill>
                          <a:srgbClr val="1B4444"/>
                        </a:solidFill>
                        <a:latin typeface="Cambria Math" panose="02040503050406030204" pitchFamily="18" charset="0"/>
                      </a:rPr>
                      <m:t>−</m:t>
                    </m:r>
                  </m:sup>
                </m:sSup>
                <m:sSup>
                  <m:e>
                    <m:r>
                      <a:rPr xmlns:a="http://schemas.openxmlformats.org/drawingml/2006/main" sz="1800" i="1">
                        <a:solidFill>
                          <a:srgbClr val="1B4444"/>
                        </a:solidFill>
                        <a:latin typeface="Cambria Math" panose="02040503050406030204" pitchFamily="18" charset="0"/>
                      </a:rPr>
                      <m:t>𝒘</m:t>
                    </m:r>
                  </m:e>
                  <m:sup>
                    <m:r>
                      <a:rPr xmlns:a="http://schemas.openxmlformats.org/drawingml/2006/main" sz="1800" i="1">
                        <a:solidFill>
                          <a:srgbClr val="1B4444"/>
                        </a:solidFill>
                        <a:latin typeface="Cambria Math" panose="02040503050406030204" pitchFamily="18" charset="0"/>
                      </a:rPr>
                      <m:t>𝑻</m:t>
                    </m:r>
                  </m:sup>
                </m:sSup>
              </m:oMath>
            </a14:m>
          </a:p>
          <a:p>
            <a:pPr lvl="1" algn="l" defTabSz="1219200">
              <a:lnSpc>
                <a:spcPct val="150000"/>
              </a:lnSpc>
              <a:defRPr b="1" sz="3200">
                <a:solidFill>
                  <a:srgbClr val="1B4444"/>
                </a:solidFill>
                <a:latin typeface="Consolas"/>
                <a:ea typeface="Consolas"/>
                <a:cs typeface="Consolas"/>
                <a:sym typeface="Consolas"/>
              </a:defRPr>
            </a:pPr>
            <a:r>
              <a:t>R1: &lt;(0 = ‘x’, 1 = ‘’, ^right) ==&gt; (0 = ‘’)&gt;		2 1 3</a:t>
            </a:r>
          </a:p>
          <a:p>
            <a:pPr lvl="1" algn="l" defTabSz="1219200">
              <a:lnSpc>
                <a:spcPct val="150000"/>
              </a:lnSpc>
              <a:defRPr b="1" sz="3200">
                <a:solidFill>
                  <a:srgbClr val="1B4444"/>
                </a:solidFill>
                <a:latin typeface="Consolas"/>
                <a:ea typeface="Consolas"/>
                <a:cs typeface="Consolas"/>
                <a:sym typeface="Consolas"/>
              </a:defRPr>
            </a:pPr>
            <a:r>
              <a:t>R2: &lt;(-1 = ‘x’, 0 = ‘’, ^right) ==&gt; (0 = ‘x’)&gt;		2 1 3</a:t>
            </a:r>
          </a:p>
          <a:p>
            <a:pPr lvl="1" algn="l" defTabSz="1219200">
              <a:lnSpc>
                <a:spcPct val="150000"/>
              </a:lnSpc>
              <a:defRPr b="1" sz="3200">
                <a:solidFill>
                  <a:srgbClr val="1B4444"/>
                </a:solidFill>
                <a:latin typeface="Consolas"/>
                <a:ea typeface="Consolas"/>
                <a:cs typeface="Consolas"/>
                <a:sym typeface="Consolas"/>
              </a:defRPr>
            </a:pPr>
            <a:r>
              <a:t>R3: &lt;(0 = ‘x’, 1 = ‘|||’, ^right) ==&gt; (0 = ‘x’)&gt; 	1 0 1</a:t>
            </a:r>
          </a:p>
          <a:p>
            <a:pPr lvl="1" algn="l" defTabSz="1219200">
              <a:lnSpc>
                <a:spcPct val="150000"/>
              </a:lnSpc>
              <a:defRPr b="1" sz="3200">
                <a:solidFill>
                  <a:srgbClr val="1B4444"/>
                </a:solidFill>
                <a:latin typeface="Consolas"/>
                <a:ea typeface="Consolas"/>
                <a:cs typeface="Consolas"/>
                <a:sym typeface="Consolas"/>
              </a:defRPr>
            </a:pPr>
            <a:r>
              <a:t>R4: &lt;(-1 = ‘x’, 0 = ‘|||’, ^right) ==&gt; (0 = ‘|||’)&gt;	1 0 1</a:t>
            </a:r>
          </a:p>
          <a:p>
            <a:pPr lvl="1" algn="l" defTabSz="1219200">
              <a:lnSpc>
                <a:spcPct val="150000"/>
              </a:lnSpc>
              <a:defRPr b="1" sz="3200">
                <a:solidFill>
                  <a:srgbClr val="C00000"/>
                </a:solidFill>
                <a:latin typeface="Consolas"/>
                <a:ea typeface="Consolas"/>
                <a:cs typeface="Consolas"/>
                <a:sym typeface="Consolas"/>
              </a:defRPr>
            </a:pPr>
            <a:r>
              <a:t>R5: &lt;(0 = ‘x’, 1 = ‘’, ^right) ==&gt; (0 = ‘x’)&gt;		1 0 1</a:t>
            </a:r>
          </a:p>
          <a:p>
            <a:pPr lvl="1" algn="l" defTabSz="1219200">
              <a:lnSpc>
                <a:spcPct val="150000"/>
              </a:lnSpc>
              <a:defRPr b="1" sz="3200">
                <a:solidFill>
                  <a:srgbClr val="C00000"/>
                </a:solidFill>
                <a:latin typeface="Consolas"/>
                <a:ea typeface="Consolas"/>
                <a:cs typeface="Consolas"/>
                <a:sym typeface="Consolas"/>
              </a:defRPr>
            </a:pPr>
            <a:r>
              <a:t>R6: &lt;(-1 = ‘x’, 0 = ‘’, ^right) ==&gt; (0 = ‘’)&gt;		1 0 1</a:t>
            </a:r>
          </a:p>
          <a:p>
            <a:pPr algn="l" defTabSz="1219200">
              <a:lnSpc>
                <a:spcPct val="150000"/>
              </a:lnSpc>
              <a:defRPr b="1" sz="3200">
                <a:solidFill>
                  <a:srgbClr val="C00000"/>
                </a:solidFill>
                <a:latin typeface="Consolas"/>
                <a:ea typeface="Consolas"/>
                <a:cs typeface="Consolas"/>
                <a:sym typeface="Consolas"/>
              </a:defRPr>
            </a:pPr>
          </a:p>
        </p:txBody>
      </p:sp>
      <p:pic>
        <p:nvPicPr>
          <p:cNvPr id="863"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Google Shape;710;p86"/>
          <p:cNvSpPr txBox="1"/>
          <p:nvPr>
            <p:ph type="title"/>
          </p:nvPr>
        </p:nvSpPr>
        <p:spPr>
          <a:xfrm>
            <a:off x="2271064" y="355069"/>
            <a:ext cx="21980802" cy="1136801"/>
          </a:xfrm>
          <a:prstGeom prst="rect">
            <a:avLst/>
          </a:prstGeom>
        </p:spPr>
        <p:txBody>
          <a:bodyPr lIns="91399" tIns="91399" rIns="91399" bIns="91399" anchor="t"/>
          <a:lstStyle/>
          <a:p>
            <a:pPr algn="l">
              <a:defRPr b="1" sz="6400">
                <a:solidFill>
                  <a:srgbClr val="1B4444"/>
                </a:solidFill>
              </a:defRPr>
            </a:pPr>
            <a:r>
              <a:t>QUANTATIVE RESULTS IN MINIGRID </a:t>
            </a:r>
            <a:r>
              <a:rPr>
                <a:solidFill>
                  <a:srgbClr val="FDA715"/>
                </a:solidFill>
              </a:rPr>
              <a:t>(Gym-Minigrid)</a:t>
            </a:r>
          </a:p>
        </p:txBody>
      </p:sp>
      <p:pic>
        <p:nvPicPr>
          <p:cNvPr id="866" name="Google Shape;711;p86" descr="Google Shape;711;p86"/>
          <p:cNvPicPr>
            <a:picLocks noChangeAspect="1"/>
          </p:cNvPicPr>
          <p:nvPr/>
        </p:nvPicPr>
        <p:blipFill>
          <a:blip r:embed="rId2">
            <a:extLst/>
          </a:blip>
          <a:stretch>
            <a:fillRect/>
          </a:stretch>
        </p:blipFill>
        <p:spPr>
          <a:xfrm>
            <a:off x="952996" y="6764724"/>
            <a:ext cx="12307932" cy="4469734"/>
          </a:xfrm>
          <a:prstGeom prst="rect">
            <a:avLst/>
          </a:prstGeom>
          <a:ln w="12700">
            <a:miter lim="400000"/>
          </a:ln>
        </p:spPr>
      </p:pic>
      <p:pic>
        <p:nvPicPr>
          <p:cNvPr id="867" name="Google Shape;713;p86" descr="Google Shape;713;p86"/>
          <p:cNvPicPr>
            <a:picLocks noChangeAspect="1"/>
          </p:cNvPicPr>
          <p:nvPr/>
        </p:nvPicPr>
        <p:blipFill>
          <a:blip r:embed="rId3">
            <a:extLst/>
          </a:blip>
          <a:stretch>
            <a:fillRect/>
          </a:stretch>
        </p:blipFill>
        <p:spPr>
          <a:xfrm>
            <a:off x="7801530" y="3010397"/>
            <a:ext cx="6222934" cy="3394334"/>
          </a:xfrm>
          <a:prstGeom prst="rect">
            <a:avLst/>
          </a:prstGeom>
          <a:ln w="12700">
            <a:miter lim="400000"/>
          </a:ln>
        </p:spPr>
      </p:pic>
      <p:pic>
        <p:nvPicPr>
          <p:cNvPr id="868" name="Google Shape;714;p86" descr="Google Shape;714;p86"/>
          <p:cNvPicPr>
            <a:picLocks noChangeAspect="1"/>
          </p:cNvPicPr>
          <p:nvPr/>
        </p:nvPicPr>
        <p:blipFill>
          <a:blip r:embed="rId4">
            <a:extLst/>
          </a:blip>
          <a:stretch>
            <a:fillRect/>
          </a:stretch>
        </p:blipFill>
        <p:spPr>
          <a:xfrm>
            <a:off x="905463" y="3010367"/>
            <a:ext cx="6222908" cy="3394335"/>
          </a:xfrm>
          <a:prstGeom prst="rect">
            <a:avLst/>
          </a:prstGeom>
          <a:ln w="12700">
            <a:miter lim="400000"/>
          </a:ln>
        </p:spPr>
      </p:pic>
      <p:graphicFrame>
        <p:nvGraphicFramePr>
          <p:cNvPr id="869" name="Google Shape;715;p86"/>
          <p:cNvGraphicFramePr/>
          <p:nvPr/>
        </p:nvGraphicFramePr>
        <p:xfrm>
          <a:off x="14362331" y="2894529"/>
          <a:ext cx="9586801" cy="36168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91366"/>
                <a:gridCol w="3191366"/>
                <a:gridCol w="3191366"/>
              </a:tblGrid>
              <a:tr h="1535827">
                <a:tc>
                  <a:txBody>
                    <a:bodyPr/>
                    <a:lstStyle/>
                    <a:p>
                      <a:pPr algn="l" defTabSz="1219200"/>
                      <a:r>
                        <a:rPr b="1" sz="3400">
                          <a:latin typeface="Calibri"/>
                          <a:ea typeface="Calibri"/>
                          <a:cs typeface="Calibri"/>
                          <a:sym typeface="Calibri"/>
                        </a:rPr>
                        <a:t>MiniGrid-UnlockPickup</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SOTA methods</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NACE</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r>
              <a:tr h="2072413">
                <a:tc>
                  <a:txBody>
                    <a:bodyPr/>
                    <a:lstStyle/>
                    <a:p>
                      <a:pPr algn="l" defTabSz="1219200"/>
                      <a:r>
                        <a:rPr sz="3400">
                          <a:latin typeface="Calibri"/>
                          <a:ea typeface="Calibri"/>
                          <a:cs typeface="Calibri"/>
                          <a:sym typeface="Calibri"/>
                        </a:rPr>
                        <a:t>Learning steps till avg. return &gt; 0.8</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8 Million</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300</a:t>
                      </a:r>
                    </a:p>
                  </a:txBody>
                  <a:tcPr marL="182850" marR="182850" marT="182850" marB="182850" anchor="t" anchorCtr="0" horzOverflow="overflow">
                    <a:lnL w="12700">
                      <a:miter lim="400000"/>
                    </a:lnL>
                    <a:lnR w="12700">
                      <a:miter lim="400000"/>
                    </a:lnR>
                    <a:lnT w="12700">
                      <a:miter lim="400000"/>
                    </a:lnT>
                    <a:lnB w="12700">
                      <a:miter lim="400000"/>
                    </a:lnB>
                  </a:tcPr>
                </a:tc>
              </a:tr>
            </a:tbl>
          </a:graphicData>
        </a:graphic>
      </p:graphicFrame>
      <p:graphicFrame>
        <p:nvGraphicFramePr>
          <p:cNvPr id="870" name="Google Shape;716;p86"/>
          <p:cNvGraphicFramePr/>
          <p:nvPr/>
        </p:nvGraphicFramePr>
        <p:xfrm>
          <a:off x="14355596" y="7400262"/>
          <a:ext cx="9586801" cy="41451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91366"/>
                <a:gridCol w="3191366"/>
                <a:gridCol w="3191366"/>
              </a:tblGrid>
              <a:tr h="2070334">
                <a:tc>
                  <a:txBody>
                    <a:bodyPr/>
                    <a:lstStyle/>
                    <a:p>
                      <a:pPr algn="l" defTabSz="1219200"/>
                      <a:r>
                        <a:rPr b="1" sz="3400">
                          <a:latin typeface="Calibri"/>
                          <a:ea typeface="Calibri"/>
                          <a:cs typeface="Calibri"/>
                          <a:sym typeface="Calibri"/>
                        </a:rPr>
                        <a:t>MiniGrid-BlockedUnlockPickup-v0</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SOTA methods</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NACE</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r>
              <a:tr h="2070334">
                <a:tc>
                  <a:txBody>
                    <a:bodyPr/>
                    <a:lstStyle/>
                    <a:p>
                      <a:pPr algn="l" defTabSz="1219200"/>
                      <a:r>
                        <a:rPr sz="3400">
                          <a:latin typeface="Calibri"/>
                          <a:ea typeface="Calibri"/>
                          <a:cs typeface="Calibri"/>
                          <a:sym typeface="Calibri"/>
                        </a:rPr>
                        <a:t>Learning steps till avg. return &gt; 0.8</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15 Million</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400</a:t>
                      </a:r>
                    </a:p>
                  </a:txBody>
                  <a:tcPr marL="182850" marR="182850" marT="182850" marB="182850" anchor="t" anchorCtr="0" horzOverflow="overflow">
                    <a:lnL w="12700">
                      <a:miter lim="400000"/>
                    </a:lnL>
                    <a:lnR w="12700">
                      <a:miter lim="400000"/>
                    </a:lnR>
                    <a:lnT w="12700">
                      <a:miter lim="400000"/>
                    </a:lnT>
                    <a:lnB w="12700">
                      <a:miter lim="400000"/>
                    </a:lnB>
                  </a:tcPr>
                </a:tc>
              </a:tr>
            </a:tbl>
          </a:graphicData>
        </a:graphic>
      </p:graphicFrame>
      <p:pic>
        <p:nvPicPr>
          <p:cNvPr id="871" name="Picture 6" descr="Picture 6"/>
          <p:cNvPicPr>
            <a:picLocks noChangeAspect="1"/>
          </p:cNvPicPr>
          <p:nvPr/>
        </p:nvPicPr>
        <p:blipFill>
          <a:blip r:embed="rId5">
            <a:extLst/>
          </a:blip>
          <a:stretch>
            <a:fillRect/>
          </a:stretch>
        </p:blipFill>
        <p:spPr>
          <a:xfrm rot="18900000">
            <a:off x="23266889" y="688114"/>
            <a:ext cx="414472" cy="414472"/>
          </a:xfrm>
          <a:prstGeom prst="rect">
            <a:avLst/>
          </a:prstGeom>
          <a:ln w="12700">
            <a:miter lim="400000"/>
          </a:ln>
        </p:spPr>
      </p:pic>
      <p:pic>
        <p:nvPicPr>
          <p:cNvPr id="872" name="Google Shape;712;p86" descr="Google Shape;712;p86"/>
          <p:cNvPicPr>
            <a:picLocks noChangeAspect="1"/>
          </p:cNvPicPr>
          <p:nvPr/>
        </p:nvPicPr>
        <p:blipFill>
          <a:blip r:embed="rId6">
            <a:extLst/>
          </a:blip>
          <a:stretch>
            <a:fillRect/>
          </a:stretch>
        </p:blipFill>
        <p:spPr>
          <a:xfrm>
            <a:off x="952998" y="11398518"/>
            <a:ext cx="12307934" cy="551875"/>
          </a:xfrm>
          <a:prstGeom prst="rect">
            <a:avLst/>
          </a:prstGeom>
          <a:ln w="12700">
            <a:miter lim="400000"/>
          </a:ln>
        </p:spPr>
      </p:pic>
      <p:grpSp>
        <p:nvGrpSpPr>
          <p:cNvPr id="875" name="Группа 11"/>
          <p:cNvGrpSpPr/>
          <p:nvPr/>
        </p:nvGrpSpPr>
        <p:grpSpPr>
          <a:xfrm>
            <a:off x="22790151" y="3970"/>
            <a:ext cx="1601726" cy="1481932"/>
            <a:chOff x="1" y="0"/>
            <a:chExt cx="1601725" cy="1481930"/>
          </a:xfrm>
        </p:grpSpPr>
        <p:sp>
          <p:nvSpPr>
            <p:cNvPr id="873"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74"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878" name="Группа 11"/>
          <p:cNvGrpSpPr/>
          <p:nvPr/>
        </p:nvGrpSpPr>
        <p:grpSpPr>
          <a:xfrm>
            <a:off x="14287" y="12240415"/>
            <a:ext cx="1601727" cy="1481932"/>
            <a:chOff x="0" y="0"/>
            <a:chExt cx="1601725" cy="1481930"/>
          </a:xfrm>
        </p:grpSpPr>
        <p:sp>
          <p:nvSpPr>
            <p:cNvPr id="876"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77"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pic>
        <p:nvPicPr>
          <p:cNvPr id="879" name="Picture 4" descr="Picture 4"/>
          <p:cNvPicPr>
            <a:picLocks noChangeAspect="1"/>
          </p:cNvPicPr>
          <p:nvPr/>
        </p:nvPicPr>
        <p:blipFill>
          <a:blip r:embed="rId7">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1" name="Google Shape;710;p86"/>
          <p:cNvSpPr txBox="1"/>
          <p:nvPr>
            <p:ph type="title"/>
          </p:nvPr>
        </p:nvSpPr>
        <p:spPr>
          <a:xfrm>
            <a:off x="2271064" y="355069"/>
            <a:ext cx="21980802" cy="1136801"/>
          </a:xfrm>
          <a:prstGeom prst="rect">
            <a:avLst/>
          </a:prstGeom>
        </p:spPr>
        <p:txBody>
          <a:bodyPr lIns="91399" tIns="91399" rIns="91399" bIns="91399" anchor="t"/>
          <a:lstStyle/>
          <a:p>
            <a:pPr algn="l">
              <a:defRPr b="1" sz="6400">
                <a:solidFill>
                  <a:srgbClr val="1B4444"/>
                </a:solidFill>
              </a:defRPr>
            </a:pPr>
            <a:r>
              <a:t>QUANTATIVE RESULTS IN MINIGRID </a:t>
            </a:r>
            <a:r>
              <a:rPr>
                <a:solidFill>
                  <a:srgbClr val="FDA715"/>
                </a:solidFill>
              </a:rPr>
              <a:t>(Gym-Minigrid)</a:t>
            </a:r>
          </a:p>
        </p:txBody>
      </p:sp>
      <p:graphicFrame>
        <p:nvGraphicFramePr>
          <p:cNvPr id="882" name="Google Shape;715;p86"/>
          <p:cNvGraphicFramePr/>
          <p:nvPr/>
        </p:nvGraphicFramePr>
        <p:xfrm>
          <a:off x="14362331" y="2894529"/>
          <a:ext cx="9586801" cy="36168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91366"/>
                <a:gridCol w="3191366"/>
                <a:gridCol w="3191366"/>
              </a:tblGrid>
              <a:tr h="1535827">
                <a:tc>
                  <a:txBody>
                    <a:bodyPr/>
                    <a:lstStyle/>
                    <a:p>
                      <a:pPr algn="l" defTabSz="1219200"/>
                      <a:r>
                        <a:rPr b="1" sz="3400">
                          <a:latin typeface="Calibri"/>
                          <a:ea typeface="Calibri"/>
                          <a:cs typeface="Calibri"/>
                          <a:sym typeface="Calibri"/>
                        </a:rPr>
                        <a:t>MiniGrid-UnlockPickup</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SOTA methods</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NACE</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r>
              <a:tr h="2072413">
                <a:tc>
                  <a:txBody>
                    <a:bodyPr/>
                    <a:lstStyle/>
                    <a:p>
                      <a:pPr algn="l" defTabSz="1219200"/>
                      <a:r>
                        <a:rPr sz="3400">
                          <a:latin typeface="Calibri"/>
                          <a:ea typeface="Calibri"/>
                          <a:cs typeface="Calibri"/>
                          <a:sym typeface="Calibri"/>
                        </a:rPr>
                        <a:t>Learning steps till avg. return &gt; 0.8</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8 Million</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300</a:t>
                      </a:r>
                    </a:p>
                  </a:txBody>
                  <a:tcPr marL="182850" marR="182850" marT="182850" marB="182850" anchor="t" anchorCtr="0" horzOverflow="overflow">
                    <a:lnL w="12700">
                      <a:miter lim="400000"/>
                    </a:lnL>
                    <a:lnR w="12700">
                      <a:miter lim="400000"/>
                    </a:lnR>
                    <a:lnT w="12700">
                      <a:miter lim="400000"/>
                    </a:lnT>
                    <a:lnB w="12700">
                      <a:miter lim="400000"/>
                    </a:lnB>
                  </a:tcPr>
                </a:tc>
              </a:tr>
            </a:tbl>
          </a:graphicData>
        </a:graphic>
      </p:graphicFrame>
      <p:graphicFrame>
        <p:nvGraphicFramePr>
          <p:cNvPr id="883" name="Google Shape;716;p86"/>
          <p:cNvGraphicFramePr/>
          <p:nvPr/>
        </p:nvGraphicFramePr>
        <p:xfrm>
          <a:off x="14355596" y="7400262"/>
          <a:ext cx="9586801" cy="414512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191366"/>
                <a:gridCol w="3191366"/>
                <a:gridCol w="3191366"/>
              </a:tblGrid>
              <a:tr h="2070334">
                <a:tc>
                  <a:txBody>
                    <a:bodyPr/>
                    <a:lstStyle/>
                    <a:p>
                      <a:pPr algn="l" defTabSz="1219200"/>
                      <a:r>
                        <a:rPr b="1" sz="3400">
                          <a:latin typeface="Calibri"/>
                          <a:ea typeface="Calibri"/>
                          <a:cs typeface="Calibri"/>
                          <a:sym typeface="Calibri"/>
                        </a:rPr>
                        <a:t>MiniGrid-BlockedUnlockPickup-v0</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SOTA methods</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c>
                  <a:txBody>
                    <a:bodyPr/>
                    <a:lstStyle/>
                    <a:p>
                      <a:pPr algn="l" defTabSz="1219200"/>
                      <a:r>
                        <a:rPr b="1" sz="3400">
                          <a:latin typeface="Calibri"/>
                          <a:ea typeface="Calibri"/>
                          <a:cs typeface="Calibri"/>
                          <a:sym typeface="Calibri"/>
                        </a:rPr>
                        <a:t>NACE</a:t>
                      </a:r>
                    </a:p>
                  </a:txBody>
                  <a:tcPr marL="182850" marR="182850" marT="182850" marB="182850" anchor="t" anchorCtr="0" horzOverflow="overflow">
                    <a:lnL w="12700">
                      <a:miter lim="400000"/>
                    </a:lnL>
                    <a:lnR w="12700">
                      <a:miter lim="400000"/>
                    </a:lnR>
                    <a:lnT w="12700">
                      <a:miter lim="400000"/>
                    </a:lnT>
                    <a:lnB w="12700">
                      <a:miter lim="400000"/>
                    </a:lnB>
                    <a:solidFill>
                      <a:srgbClr val="E7E6E6"/>
                    </a:solidFill>
                  </a:tcPr>
                </a:tc>
              </a:tr>
              <a:tr h="2070334">
                <a:tc>
                  <a:txBody>
                    <a:bodyPr/>
                    <a:lstStyle/>
                    <a:p>
                      <a:pPr algn="l" defTabSz="1219200"/>
                      <a:r>
                        <a:rPr sz="3400">
                          <a:latin typeface="Calibri"/>
                          <a:ea typeface="Calibri"/>
                          <a:cs typeface="Calibri"/>
                          <a:sym typeface="Calibri"/>
                        </a:rPr>
                        <a:t>Learning steps till avg. return &gt; 0.8</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15 Million</a:t>
                      </a:r>
                    </a:p>
                  </a:txBody>
                  <a:tcPr marL="182850" marR="182850" marT="182850" marB="182850" anchor="t" anchorCtr="0" horzOverflow="overflow">
                    <a:lnL w="12700">
                      <a:miter lim="400000"/>
                    </a:lnL>
                    <a:lnR w="12700">
                      <a:miter lim="400000"/>
                    </a:lnR>
                    <a:lnT w="12700">
                      <a:miter lim="400000"/>
                    </a:lnT>
                    <a:lnB w="12700">
                      <a:miter lim="400000"/>
                    </a:lnB>
                  </a:tcPr>
                </a:tc>
                <a:tc>
                  <a:txBody>
                    <a:bodyPr/>
                    <a:lstStyle/>
                    <a:p>
                      <a:pPr algn="l" defTabSz="1219200"/>
                      <a:r>
                        <a:rPr sz="3400">
                          <a:latin typeface="Calibri"/>
                          <a:ea typeface="Calibri"/>
                          <a:cs typeface="Calibri"/>
                          <a:sym typeface="Calibri"/>
                        </a:rPr>
                        <a:t>400</a:t>
                      </a:r>
                    </a:p>
                  </a:txBody>
                  <a:tcPr marL="182850" marR="182850" marT="182850" marB="182850" anchor="t" anchorCtr="0" horzOverflow="overflow">
                    <a:lnL w="12700">
                      <a:miter lim="400000"/>
                    </a:lnL>
                    <a:lnR w="12700">
                      <a:miter lim="400000"/>
                    </a:lnR>
                    <a:lnT w="12700">
                      <a:miter lim="400000"/>
                    </a:lnT>
                    <a:lnB w="12700">
                      <a:miter lim="400000"/>
                    </a:lnB>
                  </a:tcPr>
                </a:tc>
              </a:tr>
            </a:tbl>
          </a:graphicData>
        </a:graphic>
      </p:graphicFrame>
      <p:pic>
        <p:nvPicPr>
          <p:cNvPr id="884" name="Picture 6" descr="Picture 6"/>
          <p:cNvPicPr>
            <a:picLocks noChangeAspect="1"/>
          </p:cNvPicPr>
          <p:nvPr/>
        </p:nvPicPr>
        <p:blipFill>
          <a:blip r:embed="rId2">
            <a:extLst/>
          </a:blip>
          <a:stretch>
            <a:fillRect/>
          </a:stretch>
        </p:blipFill>
        <p:spPr>
          <a:xfrm rot="18900000">
            <a:off x="23266889" y="688114"/>
            <a:ext cx="414472" cy="414472"/>
          </a:xfrm>
          <a:prstGeom prst="rect">
            <a:avLst/>
          </a:prstGeom>
          <a:ln w="12700">
            <a:miter lim="400000"/>
          </a:ln>
        </p:spPr>
      </p:pic>
      <p:grpSp>
        <p:nvGrpSpPr>
          <p:cNvPr id="887" name="Группа 11"/>
          <p:cNvGrpSpPr/>
          <p:nvPr/>
        </p:nvGrpSpPr>
        <p:grpSpPr>
          <a:xfrm>
            <a:off x="22790151" y="3970"/>
            <a:ext cx="1601726" cy="1481932"/>
            <a:chOff x="1" y="0"/>
            <a:chExt cx="1601725" cy="1481930"/>
          </a:xfrm>
        </p:grpSpPr>
        <p:sp>
          <p:nvSpPr>
            <p:cNvPr id="885"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86"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890" name="Группа 11"/>
          <p:cNvGrpSpPr/>
          <p:nvPr/>
        </p:nvGrpSpPr>
        <p:grpSpPr>
          <a:xfrm>
            <a:off x="14287" y="12240415"/>
            <a:ext cx="1601727" cy="1481932"/>
            <a:chOff x="0" y="0"/>
            <a:chExt cx="1601725" cy="1481930"/>
          </a:xfrm>
        </p:grpSpPr>
        <p:sp>
          <p:nvSpPr>
            <p:cNvPr id="888"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89"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pic>
        <p:nvPicPr>
          <p:cNvPr id="891"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pic>
        <p:nvPicPr>
          <p:cNvPr id="892" name="Image" descr="Image"/>
          <p:cNvPicPr>
            <a:picLocks noChangeAspect="1"/>
          </p:cNvPicPr>
          <p:nvPr/>
        </p:nvPicPr>
        <p:blipFill>
          <a:blip r:embed="rId4">
            <a:extLst/>
          </a:blip>
          <a:stretch>
            <a:fillRect/>
          </a:stretch>
        </p:blipFill>
        <p:spPr>
          <a:xfrm>
            <a:off x="6798101" y="4351919"/>
            <a:ext cx="6950086" cy="5456481"/>
          </a:xfrm>
          <a:prstGeom prst="rect">
            <a:avLst/>
          </a:prstGeom>
          <a:ln w="12700">
            <a:miter lim="400000"/>
          </a:ln>
        </p:spPr>
      </p:pic>
      <p:pic>
        <p:nvPicPr>
          <p:cNvPr id="893" name="Image" descr="Image"/>
          <p:cNvPicPr>
            <a:picLocks noChangeAspect="1"/>
          </p:cNvPicPr>
          <p:nvPr/>
        </p:nvPicPr>
        <p:blipFill>
          <a:blip r:embed="rId5">
            <a:extLst/>
          </a:blip>
          <a:stretch>
            <a:fillRect/>
          </a:stretch>
        </p:blipFill>
        <p:spPr>
          <a:xfrm>
            <a:off x="195623" y="4351919"/>
            <a:ext cx="6859576" cy="545648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5" name="Рисунок 1" descr="Рисунок 1"/>
          <p:cNvPicPr>
            <a:picLocks noChangeAspect="1"/>
          </p:cNvPicPr>
          <p:nvPr/>
        </p:nvPicPr>
        <p:blipFill>
          <a:blip r:embed="rId2">
            <a:extLst/>
          </a:blip>
          <a:srcRect l="0" t="14704" r="0" b="780"/>
          <a:stretch>
            <a:fillRect/>
          </a:stretch>
        </p:blipFill>
        <p:spPr>
          <a:xfrm>
            <a:off x="-5065" y="-1"/>
            <a:ext cx="24384001" cy="13741402"/>
          </a:xfrm>
          <a:prstGeom prst="rect">
            <a:avLst/>
          </a:prstGeom>
          <a:ln w="12700">
            <a:miter lim="400000"/>
          </a:ln>
        </p:spPr>
      </p:pic>
      <p:grpSp>
        <p:nvGrpSpPr>
          <p:cNvPr id="898" name="Группа 11"/>
          <p:cNvGrpSpPr/>
          <p:nvPr/>
        </p:nvGrpSpPr>
        <p:grpSpPr>
          <a:xfrm>
            <a:off x="14287" y="12240415"/>
            <a:ext cx="1601727" cy="1481932"/>
            <a:chOff x="0" y="0"/>
            <a:chExt cx="1601725" cy="1481930"/>
          </a:xfrm>
        </p:grpSpPr>
        <p:sp>
          <p:nvSpPr>
            <p:cNvPr id="896"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897"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901" name="Группа 11"/>
          <p:cNvGrpSpPr/>
          <p:nvPr/>
        </p:nvGrpSpPr>
        <p:grpSpPr>
          <a:xfrm>
            <a:off x="22790151" y="3970"/>
            <a:ext cx="1601726" cy="1481932"/>
            <a:chOff x="1" y="0"/>
            <a:chExt cx="1601725" cy="1481930"/>
          </a:xfrm>
        </p:grpSpPr>
        <p:sp>
          <p:nvSpPr>
            <p:cNvPr id="899"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900"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902" name="TextBox 7"/>
          <p:cNvSpPr txBox="1"/>
          <p:nvPr/>
        </p:nvSpPr>
        <p:spPr>
          <a:xfrm>
            <a:off x="2821358" y="3122202"/>
            <a:ext cx="18878624" cy="3733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FDA715"/>
                </a:solidFill>
                <a:latin typeface="Open Sans"/>
                <a:ea typeface="Open Sans"/>
                <a:cs typeface="Open Sans"/>
                <a:sym typeface="Open Sans"/>
              </a:defRPr>
            </a:pPr>
            <a:r>
              <a:t>Experiential Learning</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Use NARS for high-level reasoning</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Use NACE as a sensorimotor subsystem</a:t>
            </a:r>
            <a:endParaRPr sz="1800"/>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Example goals and knowledge</a:t>
            </a:r>
          </a:p>
          <a:p>
            <a:pPr algn="l" defTabSz="1219200">
              <a:defRPr sz="4200">
                <a:solidFill>
                  <a:srgbClr val="1B4444"/>
                </a:solidFill>
                <a:latin typeface="Open Sans"/>
                <a:ea typeface="Open Sans"/>
                <a:cs typeface="Open Sans"/>
                <a:sym typeface="Open Sans"/>
              </a:defRPr>
            </a:pPr>
            <a:endParaRPr sz="1800">
              <a:solidFill>
                <a:srgbClr val="124E19"/>
              </a:solidFill>
            </a:endParaRPr>
          </a:p>
        </p:txBody>
      </p:sp>
      <p:sp>
        <p:nvSpPr>
          <p:cNvPr id="903" name="TextBox 8"/>
          <p:cNvSpPr txBox="1"/>
          <p:nvPr/>
        </p:nvSpPr>
        <p:spPr>
          <a:xfrm>
            <a:off x="3884464" y="1325895"/>
            <a:ext cx="16615071"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NARS &amp; NACE </a:t>
            </a:r>
            <a:r>
              <a:rPr>
                <a:solidFill>
                  <a:srgbClr val="FDA715"/>
                </a:solidFill>
              </a:rPr>
              <a:t>HYBRID</a:t>
            </a:r>
          </a:p>
        </p:txBody>
      </p:sp>
      <p:pic>
        <p:nvPicPr>
          <p:cNvPr id="904"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pic>
        <p:nvPicPr>
          <p:cNvPr id="905" name="Image" descr="Image"/>
          <p:cNvPicPr>
            <a:picLocks noChangeAspect="1"/>
          </p:cNvPicPr>
          <p:nvPr/>
        </p:nvPicPr>
        <p:blipFill>
          <a:blip r:embed="rId4">
            <a:extLst/>
          </a:blip>
          <a:stretch>
            <a:fillRect/>
          </a:stretch>
        </p:blipFill>
        <p:spPr>
          <a:xfrm>
            <a:off x="3309808" y="6389698"/>
            <a:ext cx="8433621" cy="7288315"/>
          </a:xfrm>
          <a:prstGeom prst="rect">
            <a:avLst/>
          </a:prstGeom>
          <a:ln w="12700">
            <a:miter lim="400000"/>
          </a:ln>
        </p:spPr>
      </p:pic>
      <p:pic>
        <p:nvPicPr>
          <p:cNvPr id="906" name="Image" descr="Image"/>
          <p:cNvPicPr>
            <a:picLocks noChangeAspect="1"/>
          </p:cNvPicPr>
          <p:nvPr/>
        </p:nvPicPr>
        <p:blipFill>
          <a:blip r:embed="rId5">
            <a:extLst/>
          </a:blip>
          <a:stretch>
            <a:fillRect/>
          </a:stretch>
        </p:blipFill>
        <p:spPr>
          <a:xfrm>
            <a:off x="12095150" y="6378136"/>
            <a:ext cx="10274129" cy="7311439"/>
          </a:xfrm>
          <a:prstGeom prst="rect">
            <a:avLst/>
          </a:prstGeom>
          <a:ln w="12700">
            <a:miter lim="400000"/>
          </a:ln>
        </p:spPr>
      </p:pic>
      <p:pic>
        <p:nvPicPr>
          <p:cNvPr id="907" name="Image" descr="Image"/>
          <p:cNvPicPr>
            <a:picLocks noChangeAspect="1"/>
          </p:cNvPicPr>
          <p:nvPr/>
        </p:nvPicPr>
        <p:blipFill>
          <a:blip r:embed="rId6">
            <a:extLst/>
          </a:blip>
          <a:stretch>
            <a:fillRect/>
          </a:stretch>
        </p:blipFill>
        <p:spPr>
          <a:xfrm>
            <a:off x="14220070" y="930805"/>
            <a:ext cx="8178745" cy="518766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9" name="Рисунок 1" descr="Рисунок 1"/>
          <p:cNvPicPr>
            <a:picLocks noChangeAspect="1"/>
          </p:cNvPicPr>
          <p:nvPr/>
        </p:nvPicPr>
        <p:blipFill>
          <a:blip r:embed="rId2">
            <a:extLst/>
          </a:blip>
          <a:srcRect l="0" t="14704" r="0" b="780"/>
          <a:stretch>
            <a:fillRect/>
          </a:stretch>
        </p:blipFill>
        <p:spPr>
          <a:xfrm>
            <a:off x="-5065" y="-1"/>
            <a:ext cx="24384001" cy="13741402"/>
          </a:xfrm>
          <a:prstGeom prst="rect">
            <a:avLst/>
          </a:prstGeom>
          <a:ln w="12700">
            <a:miter lim="400000"/>
          </a:ln>
        </p:spPr>
      </p:pic>
      <p:grpSp>
        <p:nvGrpSpPr>
          <p:cNvPr id="912" name="Группа 11"/>
          <p:cNvGrpSpPr/>
          <p:nvPr/>
        </p:nvGrpSpPr>
        <p:grpSpPr>
          <a:xfrm>
            <a:off x="14287" y="12240415"/>
            <a:ext cx="1601727" cy="1481932"/>
            <a:chOff x="0" y="0"/>
            <a:chExt cx="1601725" cy="1481930"/>
          </a:xfrm>
        </p:grpSpPr>
        <p:sp>
          <p:nvSpPr>
            <p:cNvPr id="910" name="Прямоугольный треугольник 22"/>
            <p:cNvSpPr/>
            <p:nvPr/>
          </p:nvSpPr>
          <p:spPr>
            <a:xfrm>
              <a:off x="2" y="0"/>
              <a:ext cx="1601724" cy="1481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911" name="Прямоугольный треугольник 25"/>
            <p:cNvSpPr/>
            <p:nvPr/>
          </p:nvSpPr>
          <p:spPr>
            <a:xfrm>
              <a:off x="0" y="961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grpSp>
        <p:nvGrpSpPr>
          <p:cNvPr id="915" name="Группа 11"/>
          <p:cNvGrpSpPr/>
          <p:nvPr/>
        </p:nvGrpSpPr>
        <p:grpSpPr>
          <a:xfrm>
            <a:off x="22790151" y="3970"/>
            <a:ext cx="1601726" cy="1481932"/>
            <a:chOff x="1" y="0"/>
            <a:chExt cx="1601725" cy="1481930"/>
          </a:xfrm>
        </p:grpSpPr>
        <p:sp>
          <p:nvSpPr>
            <p:cNvPr id="913" name="Прямоугольный треугольник 22"/>
            <p:cNvSpPr/>
            <p:nvPr/>
          </p:nvSpPr>
          <p:spPr>
            <a:xfrm rot="10800000">
              <a:off x="1" y="-1"/>
              <a:ext cx="1601723" cy="148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FDA715"/>
            </a:solidFill>
            <a:ln w="25400" cap="flat">
              <a:solidFill>
                <a:srgbClr val="FDA715"/>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sp>
          <p:nvSpPr>
            <p:cNvPr id="914" name="Прямоугольный треугольник 25"/>
            <p:cNvSpPr/>
            <p:nvPr/>
          </p:nvSpPr>
          <p:spPr>
            <a:xfrm rot="10800000">
              <a:off x="97390" y="1235"/>
              <a:ext cx="1504337" cy="1384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0" y="0"/>
                  </a:lnTo>
                  <a:close/>
                </a:path>
              </a:pathLst>
            </a:custGeom>
            <a:solidFill>
              <a:srgbClr val="1B4444"/>
            </a:solidFill>
            <a:ln w="25400" cap="flat">
              <a:solidFill>
                <a:srgbClr val="1B4444"/>
              </a:solidFill>
              <a:prstDash val="solid"/>
              <a:round/>
            </a:ln>
            <a:effectLst/>
          </p:spPr>
          <p:txBody>
            <a:bodyPr wrap="square" lIns="60959" tIns="60959" rIns="60959" bIns="60959" numCol="1" anchor="ctr">
              <a:noAutofit/>
            </a:bodyPr>
            <a:lstStyle/>
            <a:p>
              <a:pPr defTabSz="1219200">
                <a:defRPr>
                  <a:solidFill>
                    <a:srgbClr val="FFFFFF"/>
                  </a:solidFill>
                  <a:latin typeface="Calibri"/>
                  <a:ea typeface="Calibri"/>
                  <a:cs typeface="Calibri"/>
                  <a:sym typeface="Calibri"/>
                </a:defRPr>
              </a:pPr>
            </a:p>
          </p:txBody>
        </p:sp>
      </p:grpSp>
      <p:sp>
        <p:nvSpPr>
          <p:cNvPr id="916" name="TextBox 7"/>
          <p:cNvSpPr txBox="1"/>
          <p:nvPr/>
        </p:nvSpPr>
        <p:spPr>
          <a:xfrm>
            <a:off x="2821358" y="3122202"/>
            <a:ext cx="18878624" cy="8204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215900" algn="l" defTabSz="1219200">
              <a:defRPr b="1" sz="4200">
                <a:solidFill>
                  <a:srgbClr val="FDA715"/>
                </a:solidFill>
                <a:latin typeface="Open Sans"/>
                <a:ea typeface="Open Sans"/>
                <a:cs typeface="Open Sans"/>
                <a:sym typeface="Open Sans"/>
              </a:defRPr>
            </a:pPr>
            <a:r>
              <a:t>NARS</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Learning from interactions such as in RL environments</a:t>
            </a:r>
          </a:p>
          <a:p>
            <a:pPr lvl="2" marL="12827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Conditioning on relations is possible (shape picking)</a:t>
            </a: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Applicable for mobile robots as shown</a:t>
            </a: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marL="803728" indent="-587828" algn="l" defTabSz="1219200">
              <a:buClr>
                <a:srgbClr val="FDA715"/>
              </a:buClr>
              <a:buSzPct val="100000"/>
              <a:buChar char="❑"/>
              <a:defRPr sz="18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NACE</a:t>
            </a:r>
          </a:p>
          <a:p>
            <a:pPr lvl="1" marL="825500" indent="-609600" algn="l" defTabSz="1219200">
              <a:buClr>
                <a:srgbClr val="FDA715"/>
              </a:buClr>
              <a:buSzPct val="100000"/>
              <a:buChar char="❑"/>
              <a:defRPr sz="1200">
                <a:solidFill>
                  <a:srgbClr val="1B4444"/>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Specialized grid world NARS with curiosity model</a:t>
            </a: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Highly data-efficient</a:t>
            </a: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Can be combined with or extended to full NARS</a:t>
            </a:r>
          </a:p>
          <a:p>
            <a:pPr algn="l" defTabSz="1219200">
              <a:defRPr sz="4200">
                <a:solidFill>
                  <a:srgbClr val="1B4444"/>
                </a:solidFill>
                <a:latin typeface="Open Sans"/>
                <a:ea typeface="Open Sans"/>
                <a:cs typeface="Open Sans"/>
                <a:sym typeface="Open Sans"/>
              </a:defRPr>
            </a:pPr>
          </a:p>
          <a:p>
            <a:pPr lvl="1" indent="215900" algn="l" defTabSz="1219200">
              <a:defRPr b="1" sz="4200">
                <a:solidFill>
                  <a:srgbClr val="FDA715"/>
                </a:solidFill>
                <a:latin typeface="Open Sans"/>
                <a:ea typeface="Open Sans"/>
                <a:cs typeface="Open Sans"/>
                <a:sym typeface="Open Sans"/>
              </a:defRPr>
            </a:pPr>
            <a:r>
              <a:t>Roadmap</a:t>
            </a:r>
          </a:p>
          <a:p>
            <a:pPr lvl="1" indent="215900" algn="l" defTabSz="1219200">
              <a:defRPr b="1" sz="800">
                <a:solidFill>
                  <a:srgbClr val="FDA715"/>
                </a:solidFill>
                <a:latin typeface="Open Sans"/>
                <a:ea typeface="Open Sans"/>
                <a:cs typeface="Open Sans"/>
                <a:sym typeface="Open Sans"/>
              </a:defRPr>
            </a:pPr>
          </a:p>
          <a:p>
            <a:pPr lvl="2" marL="1273175" indent="-600075" algn="l" defTabSz="1219200">
              <a:buClr>
                <a:srgbClr val="FDA715"/>
              </a:buClr>
              <a:buSzPct val="100000"/>
              <a:buChar char="❑"/>
              <a:defRPr sz="4200">
                <a:solidFill>
                  <a:srgbClr val="1B4444"/>
                </a:solidFill>
                <a:latin typeface="Open Sans"/>
                <a:ea typeface="Open Sans"/>
                <a:cs typeface="Open Sans"/>
                <a:sym typeface="Open Sans"/>
              </a:defRPr>
            </a:pPr>
            <a:r>
              <a:t>Combine our best principles in a next-generation NARS implementation</a:t>
            </a:r>
          </a:p>
        </p:txBody>
      </p:sp>
      <p:sp>
        <p:nvSpPr>
          <p:cNvPr id="917" name="TextBox 8"/>
          <p:cNvSpPr txBox="1"/>
          <p:nvPr/>
        </p:nvSpPr>
        <p:spPr>
          <a:xfrm>
            <a:off x="3884464" y="1325895"/>
            <a:ext cx="16615071" cy="10132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8100"/>
              </a:lnSpc>
              <a:defRPr b="1" sz="6400">
                <a:solidFill>
                  <a:srgbClr val="1B4444"/>
                </a:solidFill>
                <a:latin typeface="Open Sans Bold Bold"/>
                <a:ea typeface="Open Sans Bold Bold"/>
                <a:cs typeface="Open Sans Bold Bold"/>
                <a:sym typeface="Open Sans Bold Bold"/>
              </a:defRPr>
            </a:pPr>
            <a:r>
              <a:t>CON</a:t>
            </a:r>
            <a:r>
              <a:rPr>
                <a:solidFill>
                  <a:srgbClr val="FDA715"/>
                </a:solidFill>
              </a:rPr>
              <a:t>CLUSION</a:t>
            </a:r>
          </a:p>
        </p:txBody>
      </p:sp>
      <p:pic>
        <p:nvPicPr>
          <p:cNvPr id="918" name="Picture 4" descr="Picture 4"/>
          <p:cNvPicPr>
            <a:picLocks noChangeAspect="1"/>
          </p:cNvPicPr>
          <p:nvPr/>
        </p:nvPicPr>
        <p:blipFill>
          <a:blip r:embed="rId3">
            <a:extLst/>
          </a:blip>
          <a:stretch>
            <a:fillRect/>
          </a:stretch>
        </p:blipFill>
        <p:spPr>
          <a:xfrm>
            <a:off x="23349108" y="126811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Picture 5" descr="Picture 5"/>
          <p:cNvPicPr>
            <a:picLocks noChangeAspect="1"/>
          </p:cNvPicPr>
          <p:nvPr/>
        </p:nvPicPr>
        <p:blipFill>
          <a:blip r:embed="rId2">
            <a:extLst/>
          </a:blip>
          <a:stretch>
            <a:fillRect/>
          </a:stretch>
        </p:blipFill>
        <p:spPr>
          <a:xfrm rot="5400000">
            <a:off x="-5869433" y="6119367"/>
            <a:ext cx="13716001" cy="1477265"/>
          </a:xfrm>
          <a:prstGeom prst="rect">
            <a:avLst/>
          </a:prstGeom>
          <a:ln w="12700">
            <a:miter lim="400000"/>
          </a:ln>
        </p:spPr>
      </p:pic>
      <p:pic>
        <p:nvPicPr>
          <p:cNvPr id="224" name="Picture 6" descr="Picture 6"/>
          <p:cNvPicPr>
            <a:picLocks noChangeAspect="1"/>
          </p:cNvPicPr>
          <p:nvPr/>
        </p:nvPicPr>
        <p:blipFill>
          <a:blip r:embed="rId3">
            <a:extLst/>
          </a:blip>
          <a:stretch>
            <a:fillRect/>
          </a:stretch>
        </p:blipFill>
        <p:spPr>
          <a:xfrm rot="18900000">
            <a:off x="23266889" y="688114"/>
            <a:ext cx="414472" cy="414472"/>
          </a:xfrm>
          <a:prstGeom prst="rect">
            <a:avLst/>
          </a:prstGeom>
          <a:ln w="12700">
            <a:miter lim="400000"/>
          </a:ln>
        </p:spPr>
      </p:pic>
      <p:sp>
        <p:nvSpPr>
          <p:cNvPr id="225" name="TextBox 11"/>
          <p:cNvSpPr txBox="1"/>
          <p:nvPr/>
        </p:nvSpPr>
        <p:spPr>
          <a:xfrm>
            <a:off x="3048000" y="895835"/>
            <a:ext cx="20133048" cy="129825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ts val="10100"/>
              </a:lnSpc>
              <a:defRPr sz="9200">
                <a:solidFill>
                  <a:srgbClr val="00204B"/>
                </a:solidFill>
                <a:latin typeface="Open Sans Bold Bold"/>
                <a:ea typeface="Open Sans Bold Bold"/>
                <a:cs typeface="Open Sans Bold Bold"/>
                <a:sym typeface="Open Sans Bold Bold"/>
              </a:defRPr>
            </a:pPr>
            <a:r>
              <a:t>THE LADDER </a:t>
            </a:r>
            <a:r>
              <a:rPr>
                <a:solidFill>
                  <a:srgbClr val="FFC000"/>
                </a:solidFill>
              </a:rPr>
              <a:t>OF INTELLIGENCE</a:t>
            </a:r>
          </a:p>
        </p:txBody>
      </p:sp>
      <p:grpSp>
        <p:nvGrpSpPr>
          <p:cNvPr id="254" name="Группа 47"/>
          <p:cNvGrpSpPr/>
          <p:nvPr/>
        </p:nvGrpSpPr>
        <p:grpSpPr>
          <a:xfrm>
            <a:off x="4466666" y="3128982"/>
            <a:ext cx="16256001" cy="10160001"/>
            <a:chOff x="0" y="0"/>
            <a:chExt cx="16256000" cy="10160000"/>
          </a:xfrm>
        </p:grpSpPr>
        <p:grpSp>
          <p:nvGrpSpPr>
            <p:cNvPr id="232" name="Схема 9"/>
            <p:cNvGrpSpPr/>
            <p:nvPr/>
          </p:nvGrpSpPr>
          <p:grpSpPr>
            <a:xfrm>
              <a:off x="0" y="0"/>
              <a:ext cx="16256001" cy="10160001"/>
              <a:chOff x="0" y="0"/>
              <a:chExt cx="16256000" cy="10160000"/>
            </a:xfrm>
          </p:grpSpPr>
          <p:sp>
            <p:nvSpPr>
              <p:cNvPr id="226" name="Shape"/>
              <p:cNvSpPr/>
              <p:nvPr/>
            </p:nvSpPr>
            <p:spPr>
              <a:xfrm>
                <a:off x="0" y="0"/>
                <a:ext cx="16256001" cy="1016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2400" y="12000"/>
                      <a:pt x="8475" y="5700"/>
                      <a:pt x="18225" y="2700"/>
                    </a:cubicBezTo>
                    <a:lnTo>
                      <a:pt x="18035" y="0"/>
                    </a:lnTo>
                    <a:lnTo>
                      <a:pt x="21600" y="4320"/>
                    </a:lnTo>
                    <a:lnTo>
                      <a:pt x="18795" y="10800"/>
                    </a:lnTo>
                    <a:lnTo>
                      <a:pt x="18605" y="8100"/>
                    </a:lnTo>
                    <a:cubicBezTo>
                      <a:pt x="9802" y="9300"/>
                      <a:pt x="3600" y="13800"/>
                      <a:pt x="0" y="21600"/>
                    </a:cubicBezTo>
                    <a:close/>
                  </a:path>
                </a:pathLst>
              </a:custGeom>
              <a:solidFill>
                <a:srgbClr val="DCE6F2"/>
              </a:solidFill>
              <a:ln w="12700" cap="flat">
                <a:noFill/>
                <a:miter lim="400000"/>
              </a:ln>
              <a:effectLst>
                <a:outerShdw sx="100000" sy="100000" kx="0" ky="0" algn="b" rotWithShape="0" blurRad="63500" dist="50800" dir="8100000">
                  <a:srgbClr val="000000">
                    <a:alpha val="40000"/>
                  </a:srgbClr>
                </a:outerShdw>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27" name="Circle"/>
              <p:cNvSpPr/>
              <p:nvPr/>
            </p:nvSpPr>
            <p:spPr>
              <a:xfrm>
                <a:off x="1601216" y="7510577"/>
                <a:ext cx="373889" cy="373889"/>
              </a:xfrm>
              <a:prstGeom prst="ellipse">
                <a:avLst/>
              </a:prstGeom>
              <a:solidFill>
                <a:srgbClr val="FFDE59"/>
              </a:solidFill>
              <a:ln w="25400" cap="flat">
                <a:solidFill>
                  <a:srgbClr val="FFFFFF"/>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28" name="Circle"/>
              <p:cNvSpPr/>
              <p:nvPr/>
            </p:nvSpPr>
            <p:spPr>
              <a:xfrm>
                <a:off x="3595638" y="5667493"/>
                <a:ext cx="585217" cy="585217"/>
              </a:xfrm>
              <a:prstGeom prst="ellipse">
                <a:avLst/>
              </a:prstGeom>
              <a:solidFill>
                <a:srgbClr val="FFDE59"/>
              </a:solidFill>
              <a:ln w="25400" cap="flat">
                <a:solidFill>
                  <a:srgbClr val="FFFFFF"/>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29" name="Circle"/>
              <p:cNvSpPr/>
              <p:nvPr/>
            </p:nvSpPr>
            <p:spPr>
              <a:xfrm>
                <a:off x="6018553" y="4215641"/>
                <a:ext cx="780289" cy="780289"/>
              </a:xfrm>
              <a:prstGeom prst="ellipse">
                <a:avLst/>
              </a:prstGeom>
              <a:solidFill>
                <a:srgbClr val="FFDE59"/>
              </a:solidFill>
              <a:ln w="25400" cap="flat">
                <a:solidFill>
                  <a:srgbClr val="FFFFFF"/>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30" name="Circle"/>
              <p:cNvSpPr/>
              <p:nvPr/>
            </p:nvSpPr>
            <p:spPr>
              <a:xfrm>
                <a:off x="8541744" y="2997986"/>
                <a:ext cx="1007873" cy="1007873"/>
              </a:xfrm>
              <a:prstGeom prst="ellipse">
                <a:avLst/>
              </a:prstGeom>
              <a:solidFill>
                <a:srgbClr val="FFDE59"/>
              </a:solidFill>
              <a:ln w="25400" cap="flat">
                <a:solidFill>
                  <a:srgbClr val="FFFFFF"/>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31" name="Circle"/>
              <p:cNvSpPr/>
              <p:nvPr/>
            </p:nvSpPr>
            <p:spPr>
              <a:xfrm>
                <a:off x="12362688" y="1995727"/>
                <a:ext cx="1284225" cy="1284226"/>
              </a:xfrm>
              <a:prstGeom prst="ellipse">
                <a:avLst/>
              </a:prstGeom>
              <a:solidFill>
                <a:srgbClr val="FFDE59"/>
              </a:solidFill>
              <a:ln w="25400" cap="flat">
                <a:solidFill>
                  <a:srgbClr val="FFFFFF"/>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grpSp>
          <p:nvGrpSpPr>
            <p:cNvPr id="253" name="Группа 46"/>
            <p:cNvGrpSpPr/>
            <p:nvPr/>
          </p:nvGrpSpPr>
          <p:grpSpPr>
            <a:xfrm>
              <a:off x="1393946" y="2890189"/>
              <a:ext cx="13574838" cy="5434049"/>
              <a:chOff x="0" y="0"/>
              <a:chExt cx="13574836" cy="5434048"/>
            </a:xfrm>
          </p:grpSpPr>
          <p:grpSp>
            <p:nvGrpSpPr>
              <p:cNvPr id="235" name="Группа 20"/>
              <p:cNvGrpSpPr/>
              <p:nvPr/>
            </p:nvGrpSpPr>
            <p:grpSpPr>
              <a:xfrm>
                <a:off x="447039" y="4926048"/>
                <a:ext cx="2314673" cy="508001"/>
                <a:chOff x="0" y="0"/>
                <a:chExt cx="2314672" cy="508000"/>
              </a:xfrm>
            </p:grpSpPr>
            <p:sp>
              <p:nvSpPr>
                <p:cNvPr id="233" name="Прямая соединительная линия 16"/>
                <p:cNvSpPr/>
                <p:nvPr/>
              </p:nvSpPr>
              <p:spPr>
                <a:xfrm>
                  <a:off x="-1" y="0"/>
                  <a:ext cx="203202" cy="508000"/>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34" name="Прямая соединительная линия 17"/>
                <p:cNvSpPr/>
                <p:nvPr/>
              </p:nvSpPr>
              <p:spPr>
                <a:xfrm>
                  <a:off x="203199" y="508000"/>
                  <a:ext cx="2111474" cy="0"/>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grpSp>
            <p:nvGrpSpPr>
              <p:cNvPr id="238" name="Группа 21"/>
              <p:cNvGrpSpPr/>
              <p:nvPr/>
            </p:nvGrpSpPr>
            <p:grpSpPr>
              <a:xfrm>
                <a:off x="2479038" y="3195293"/>
                <a:ext cx="2775133" cy="959497"/>
                <a:chOff x="0" y="0"/>
                <a:chExt cx="2775132" cy="959496"/>
              </a:xfrm>
            </p:grpSpPr>
            <p:sp>
              <p:nvSpPr>
                <p:cNvPr id="236" name="Прямая соединительная линия 22"/>
                <p:cNvSpPr/>
                <p:nvPr/>
              </p:nvSpPr>
              <p:spPr>
                <a:xfrm>
                  <a:off x="0" y="0"/>
                  <a:ext cx="191187" cy="959497"/>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37" name="Прямая соединительная линия 23"/>
                <p:cNvSpPr/>
                <p:nvPr/>
              </p:nvSpPr>
              <p:spPr>
                <a:xfrm>
                  <a:off x="191187" y="959496"/>
                  <a:ext cx="2583946" cy="1"/>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grpSp>
            <p:nvGrpSpPr>
              <p:cNvPr id="241" name="Группа 24"/>
              <p:cNvGrpSpPr/>
              <p:nvPr/>
            </p:nvGrpSpPr>
            <p:grpSpPr>
              <a:xfrm>
                <a:off x="4969232" y="1640438"/>
                <a:ext cx="3030294" cy="1384617"/>
                <a:chOff x="0" y="0"/>
                <a:chExt cx="3030293" cy="1384616"/>
              </a:xfrm>
            </p:grpSpPr>
            <p:sp>
              <p:nvSpPr>
                <p:cNvPr id="239" name="Прямая соединительная линия 25"/>
                <p:cNvSpPr/>
                <p:nvPr/>
              </p:nvSpPr>
              <p:spPr>
                <a:xfrm>
                  <a:off x="-1" y="0"/>
                  <a:ext cx="446350" cy="1384617"/>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40" name="Прямая соединительная линия 26"/>
                <p:cNvSpPr/>
                <p:nvPr/>
              </p:nvSpPr>
              <p:spPr>
                <a:xfrm>
                  <a:off x="446349" y="1384616"/>
                  <a:ext cx="2583945" cy="1"/>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grpSp>
            <p:nvGrpSpPr>
              <p:cNvPr id="244" name="Группа 29"/>
              <p:cNvGrpSpPr/>
              <p:nvPr/>
            </p:nvGrpSpPr>
            <p:grpSpPr>
              <a:xfrm>
                <a:off x="7739800" y="864979"/>
                <a:ext cx="2764633" cy="1382210"/>
                <a:chOff x="0" y="0"/>
                <a:chExt cx="2764632" cy="1382208"/>
              </a:xfrm>
            </p:grpSpPr>
            <p:sp>
              <p:nvSpPr>
                <p:cNvPr id="242" name="Прямая соединительная линия 30"/>
                <p:cNvSpPr/>
                <p:nvPr/>
              </p:nvSpPr>
              <p:spPr>
                <a:xfrm>
                  <a:off x="0" y="0"/>
                  <a:ext cx="180690" cy="1382209"/>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43" name="Прямая соединительная линия 31"/>
                <p:cNvSpPr/>
                <p:nvPr/>
              </p:nvSpPr>
              <p:spPr>
                <a:xfrm>
                  <a:off x="180689" y="1382208"/>
                  <a:ext cx="2583944" cy="1"/>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sp>
            <p:nvSpPr>
              <p:cNvPr id="245" name="Прямоугольник 32"/>
              <p:cNvSpPr/>
              <p:nvPr/>
            </p:nvSpPr>
            <p:spPr>
              <a:xfrm>
                <a:off x="0" y="5037751"/>
                <a:ext cx="376970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00204B"/>
                    </a:solidFill>
                    <a:latin typeface="Open Sans"/>
                    <a:ea typeface="Open Sans"/>
                    <a:cs typeface="Open Sans"/>
                    <a:sym typeface="Open Sans"/>
                  </a:defRPr>
                </a:pPr>
                <a:r>
                  <a:t>Coffee machines</a:t>
                </a:r>
              </a:p>
              <a:p>
                <a:pPr defTabSz="1219200">
                  <a:defRPr>
                    <a:solidFill>
                      <a:srgbClr val="00204B"/>
                    </a:solidFill>
                    <a:latin typeface="Open Sans"/>
                    <a:ea typeface="Open Sans"/>
                    <a:cs typeface="Open Sans"/>
                    <a:sym typeface="Open Sans"/>
                  </a:defRPr>
                </a:pPr>
                <a:r>
                  <a:t>(pre-programmed, automation)</a:t>
                </a:r>
              </a:p>
            </p:txBody>
          </p:sp>
          <p:sp>
            <p:nvSpPr>
              <p:cNvPr id="246" name="Прямоугольник 34"/>
              <p:cNvSpPr/>
              <p:nvPr/>
            </p:nvSpPr>
            <p:spPr>
              <a:xfrm>
                <a:off x="1894697" y="3715953"/>
                <a:ext cx="472644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00204B"/>
                    </a:solidFill>
                    <a:latin typeface="Open Sans"/>
                    <a:ea typeface="Open Sans"/>
                    <a:cs typeface="Open Sans"/>
                    <a:sym typeface="Open Sans"/>
                  </a:defRPr>
                </a:pPr>
                <a:r>
                  <a:t>Self-driving cars</a:t>
                </a:r>
              </a:p>
              <a:p>
                <a:pPr defTabSz="1219200">
                  <a:defRPr>
                    <a:solidFill>
                      <a:srgbClr val="00204B"/>
                    </a:solidFill>
                    <a:latin typeface="Open Sans"/>
                    <a:ea typeface="Open Sans"/>
                    <a:cs typeface="Open Sans"/>
                    <a:sym typeface="Open Sans"/>
                  </a:defRPr>
                </a:pPr>
                <a:r>
                  <a:t>(pre-trained, pre-programmed,</a:t>
                </a:r>
              </a:p>
              <a:p>
                <a:pPr defTabSz="1219200">
                  <a:defRPr>
                    <a:solidFill>
                      <a:srgbClr val="00204B"/>
                    </a:solidFill>
                    <a:latin typeface="Open Sans"/>
                    <a:ea typeface="Open Sans"/>
                    <a:cs typeface="Open Sans"/>
                    <a:sym typeface="Open Sans"/>
                  </a:defRPr>
                </a:pPr>
                <a:r>
                  <a:t>automation)</a:t>
                </a:r>
              </a:p>
            </p:txBody>
          </p:sp>
          <p:sp>
            <p:nvSpPr>
              <p:cNvPr id="247" name="Прямоугольник 35"/>
              <p:cNvSpPr/>
              <p:nvPr/>
            </p:nvSpPr>
            <p:spPr>
              <a:xfrm>
                <a:off x="4421868" y="2634760"/>
                <a:ext cx="376970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00204B"/>
                    </a:solidFill>
                    <a:latin typeface="Open Sans"/>
                    <a:ea typeface="Open Sans"/>
                    <a:cs typeface="Open Sans"/>
                    <a:sym typeface="Open Sans"/>
                  </a:defRPr>
                </a:pPr>
                <a:r>
                  <a:t>Insects</a:t>
                </a:r>
              </a:p>
              <a:p>
                <a:pPr defTabSz="1219200">
                  <a:defRPr>
                    <a:solidFill>
                      <a:srgbClr val="00204B"/>
                    </a:solidFill>
                    <a:latin typeface="Open Sans"/>
                    <a:ea typeface="Open Sans"/>
                    <a:cs typeface="Open Sans"/>
                    <a:sym typeface="Open Sans"/>
                  </a:defRPr>
                </a:pPr>
                <a:r>
                  <a:t>(adaptation)</a:t>
                </a:r>
              </a:p>
            </p:txBody>
          </p:sp>
          <p:sp>
            <p:nvSpPr>
              <p:cNvPr id="248" name="Прямоугольник 36"/>
              <p:cNvSpPr/>
              <p:nvPr/>
            </p:nvSpPr>
            <p:spPr>
              <a:xfrm>
                <a:off x="7257736" y="1847024"/>
                <a:ext cx="376970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00204B"/>
                    </a:solidFill>
                    <a:latin typeface="Open Sans"/>
                    <a:ea typeface="Open Sans"/>
                    <a:cs typeface="Open Sans"/>
                    <a:sym typeface="Open Sans"/>
                  </a:defRPr>
                </a:pPr>
                <a:r>
                  <a:t>Mammals, Birds</a:t>
                </a:r>
              </a:p>
              <a:p>
                <a:pPr defTabSz="1219200">
                  <a:defRPr>
                    <a:solidFill>
                      <a:srgbClr val="00204B"/>
                    </a:solidFill>
                    <a:latin typeface="Open Sans"/>
                    <a:ea typeface="Open Sans"/>
                    <a:cs typeface="Open Sans"/>
                    <a:sym typeface="Open Sans"/>
                  </a:defRPr>
                </a:pPr>
                <a:r>
                  <a:t>(reasoning)</a:t>
                </a:r>
              </a:p>
            </p:txBody>
          </p:sp>
          <p:sp>
            <p:nvSpPr>
              <p:cNvPr id="249" name="Прямоугольник 37"/>
              <p:cNvSpPr/>
              <p:nvPr/>
            </p:nvSpPr>
            <p:spPr>
              <a:xfrm>
                <a:off x="9805130" y="1279852"/>
                <a:ext cx="376970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0959" tIns="60959" rIns="60959" bIns="60959" numCol="1" anchor="t">
                <a:spAutoFit/>
              </a:bodyPr>
              <a:lstStyle/>
              <a:p>
                <a:pPr defTabSz="1219200">
                  <a:defRPr b="1">
                    <a:solidFill>
                      <a:srgbClr val="00204B"/>
                    </a:solidFill>
                    <a:latin typeface="Open Sans"/>
                    <a:ea typeface="Open Sans"/>
                    <a:cs typeface="Open Sans"/>
                    <a:sym typeface="Open Sans"/>
                  </a:defRPr>
                </a:pPr>
                <a:r>
                  <a:t>Humans</a:t>
                </a:r>
              </a:p>
              <a:p>
                <a:pPr defTabSz="1219200">
                  <a:defRPr>
                    <a:solidFill>
                      <a:srgbClr val="00204B"/>
                    </a:solidFill>
                    <a:latin typeface="Open Sans"/>
                    <a:ea typeface="Open Sans"/>
                    <a:cs typeface="Open Sans"/>
                    <a:sym typeface="Open Sans"/>
                  </a:defRPr>
                </a:pPr>
                <a:r>
                  <a:t>(language)</a:t>
                </a:r>
              </a:p>
            </p:txBody>
          </p:sp>
          <p:grpSp>
            <p:nvGrpSpPr>
              <p:cNvPr id="252" name="Группа 39"/>
              <p:cNvGrpSpPr/>
              <p:nvPr/>
            </p:nvGrpSpPr>
            <p:grpSpPr>
              <a:xfrm>
                <a:off x="10931247" y="-1"/>
                <a:ext cx="1601552" cy="1702684"/>
                <a:chOff x="0" y="0"/>
                <a:chExt cx="1601550" cy="1702682"/>
              </a:xfrm>
            </p:grpSpPr>
            <p:sp>
              <p:nvSpPr>
                <p:cNvPr id="250" name="Прямая соединительная линия 40"/>
                <p:cNvSpPr/>
                <p:nvPr/>
              </p:nvSpPr>
              <p:spPr>
                <a:xfrm flipH="1">
                  <a:off x="0" y="-1"/>
                  <a:ext cx="602906" cy="1702684"/>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sp>
              <p:nvSpPr>
                <p:cNvPr id="251" name="Прямая соединительная линия 41"/>
                <p:cNvSpPr/>
                <p:nvPr/>
              </p:nvSpPr>
              <p:spPr>
                <a:xfrm>
                  <a:off x="-1" y="1702682"/>
                  <a:ext cx="1601552" cy="1"/>
                </a:xfrm>
                <a:prstGeom prst="line">
                  <a:avLst/>
                </a:prstGeom>
                <a:noFill/>
                <a:ln w="38100" cap="flat">
                  <a:solidFill>
                    <a:srgbClr val="FFDE59"/>
                  </a:solidFill>
                  <a:prstDash val="solid"/>
                  <a:round/>
                </a:ln>
                <a:effectLst/>
              </p:spPr>
              <p:txBody>
                <a:bodyPr wrap="square" lIns="60959" tIns="60959" rIns="60959" bIns="60959" numCol="1" anchor="t">
                  <a:noAutofit/>
                </a:bodyPr>
                <a:lstStyle/>
                <a:p>
                  <a:pPr algn="l" defTabSz="1219200">
                    <a:defRPr>
                      <a:solidFill>
                        <a:srgbClr val="000000"/>
                      </a:solidFill>
                      <a:latin typeface="Calibri"/>
                      <a:ea typeface="Calibri"/>
                      <a:cs typeface="Calibri"/>
                      <a:sym typeface="Calibri"/>
                    </a:defRPr>
                  </a:pPr>
                </a:p>
              </p:txBody>
            </p:sp>
          </p:grpSp>
        </p:grpSp>
      </p:grpSp>
      <p:grpSp>
        <p:nvGrpSpPr>
          <p:cNvPr id="263" name="Group 8"/>
          <p:cNvGrpSpPr/>
          <p:nvPr/>
        </p:nvGrpSpPr>
        <p:grpSpPr>
          <a:xfrm>
            <a:off x="19857939" y="12852400"/>
            <a:ext cx="3909260" cy="275406"/>
            <a:chOff x="0" y="0"/>
            <a:chExt cx="3909258" cy="275405"/>
          </a:xfrm>
        </p:grpSpPr>
        <p:pic>
          <p:nvPicPr>
            <p:cNvPr id="255" name="Picture 9" descr="Picture 9"/>
            <p:cNvPicPr>
              <a:picLocks noChangeAspect="1"/>
            </p:cNvPicPr>
            <p:nvPr/>
          </p:nvPicPr>
          <p:blipFill>
            <a:blip r:embed="rId4">
              <a:extLst/>
            </a:blip>
            <a:stretch>
              <a:fillRect/>
            </a:stretch>
          </p:blipFill>
          <p:spPr>
            <a:xfrm>
              <a:off x="-1" y="0"/>
              <a:ext cx="483169" cy="275406"/>
            </a:xfrm>
            <a:prstGeom prst="rect">
              <a:avLst/>
            </a:prstGeom>
            <a:ln w="12700" cap="flat">
              <a:noFill/>
              <a:miter lim="400000"/>
            </a:ln>
            <a:effectLst/>
          </p:spPr>
        </p:pic>
        <p:pic>
          <p:nvPicPr>
            <p:cNvPr id="256" name="Picture 10" descr="Picture 10"/>
            <p:cNvPicPr>
              <a:picLocks noChangeAspect="1"/>
            </p:cNvPicPr>
            <p:nvPr/>
          </p:nvPicPr>
          <p:blipFill>
            <a:blip r:embed="rId4">
              <a:extLst/>
            </a:blip>
            <a:stretch>
              <a:fillRect/>
            </a:stretch>
          </p:blipFill>
          <p:spPr>
            <a:xfrm>
              <a:off x="483167" y="0"/>
              <a:ext cx="483168" cy="275406"/>
            </a:xfrm>
            <a:prstGeom prst="rect">
              <a:avLst/>
            </a:prstGeom>
            <a:ln w="12700" cap="flat">
              <a:noFill/>
              <a:miter lim="400000"/>
            </a:ln>
            <a:effectLst/>
          </p:spPr>
        </p:pic>
        <p:pic>
          <p:nvPicPr>
            <p:cNvPr id="257" name="Picture 11" descr="Picture 11"/>
            <p:cNvPicPr>
              <a:picLocks noChangeAspect="1"/>
            </p:cNvPicPr>
            <p:nvPr/>
          </p:nvPicPr>
          <p:blipFill>
            <a:blip r:embed="rId4">
              <a:extLst/>
            </a:blip>
            <a:stretch>
              <a:fillRect/>
            </a:stretch>
          </p:blipFill>
          <p:spPr>
            <a:xfrm>
              <a:off x="984135" y="0"/>
              <a:ext cx="483168" cy="275406"/>
            </a:xfrm>
            <a:prstGeom prst="rect">
              <a:avLst/>
            </a:prstGeom>
            <a:ln w="12700" cap="flat">
              <a:noFill/>
              <a:miter lim="400000"/>
            </a:ln>
            <a:effectLst/>
          </p:spPr>
        </p:pic>
        <p:pic>
          <p:nvPicPr>
            <p:cNvPr id="258" name="Picture 12" descr="Picture 12"/>
            <p:cNvPicPr>
              <a:picLocks noChangeAspect="1"/>
            </p:cNvPicPr>
            <p:nvPr/>
          </p:nvPicPr>
          <p:blipFill>
            <a:blip r:embed="rId4">
              <a:extLst/>
            </a:blip>
            <a:stretch>
              <a:fillRect/>
            </a:stretch>
          </p:blipFill>
          <p:spPr>
            <a:xfrm>
              <a:off x="1467303" y="0"/>
              <a:ext cx="483168" cy="275406"/>
            </a:xfrm>
            <a:prstGeom prst="rect">
              <a:avLst/>
            </a:prstGeom>
            <a:ln w="12700" cap="flat">
              <a:noFill/>
              <a:miter lim="400000"/>
            </a:ln>
            <a:effectLst/>
          </p:spPr>
        </p:pic>
        <p:pic>
          <p:nvPicPr>
            <p:cNvPr id="259" name="Picture 13" descr="Picture 13"/>
            <p:cNvPicPr>
              <a:picLocks noChangeAspect="1"/>
            </p:cNvPicPr>
            <p:nvPr/>
          </p:nvPicPr>
          <p:blipFill>
            <a:blip r:embed="rId4">
              <a:extLst/>
            </a:blip>
            <a:stretch>
              <a:fillRect/>
            </a:stretch>
          </p:blipFill>
          <p:spPr>
            <a:xfrm>
              <a:off x="3426091" y="0"/>
              <a:ext cx="483168" cy="275406"/>
            </a:xfrm>
            <a:prstGeom prst="rect">
              <a:avLst/>
            </a:prstGeom>
            <a:ln w="12700" cap="flat">
              <a:noFill/>
              <a:miter lim="400000"/>
            </a:ln>
            <a:effectLst/>
          </p:spPr>
        </p:pic>
        <p:pic>
          <p:nvPicPr>
            <p:cNvPr id="260" name="Picture 14" descr="Picture 14"/>
            <p:cNvPicPr>
              <a:picLocks noChangeAspect="1"/>
            </p:cNvPicPr>
            <p:nvPr/>
          </p:nvPicPr>
          <p:blipFill>
            <a:blip r:embed="rId4">
              <a:extLst/>
            </a:blip>
            <a:stretch>
              <a:fillRect/>
            </a:stretch>
          </p:blipFill>
          <p:spPr>
            <a:xfrm>
              <a:off x="2942924" y="0"/>
              <a:ext cx="483168" cy="275406"/>
            </a:xfrm>
            <a:prstGeom prst="rect">
              <a:avLst/>
            </a:prstGeom>
            <a:ln w="12700" cap="flat">
              <a:noFill/>
              <a:miter lim="400000"/>
            </a:ln>
            <a:effectLst/>
          </p:spPr>
        </p:pic>
        <p:pic>
          <p:nvPicPr>
            <p:cNvPr id="261" name="Picture 15" descr="Picture 15"/>
            <p:cNvPicPr>
              <a:picLocks noChangeAspect="1"/>
            </p:cNvPicPr>
            <p:nvPr/>
          </p:nvPicPr>
          <p:blipFill>
            <a:blip r:embed="rId4">
              <a:extLst/>
            </a:blip>
            <a:stretch>
              <a:fillRect/>
            </a:stretch>
          </p:blipFill>
          <p:spPr>
            <a:xfrm>
              <a:off x="2459757" y="0"/>
              <a:ext cx="483168" cy="275406"/>
            </a:xfrm>
            <a:prstGeom prst="rect">
              <a:avLst/>
            </a:prstGeom>
            <a:ln w="12700" cap="flat">
              <a:noFill/>
              <a:miter lim="400000"/>
            </a:ln>
            <a:effectLst/>
          </p:spPr>
        </p:pic>
        <p:pic>
          <p:nvPicPr>
            <p:cNvPr id="262" name="Picture 16" descr="Picture 16"/>
            <p:cNvPicPr>
              <a:picLocks noChangeAspect="1"/>
            </p:cNvPicPr>
            <p:nvPr/>
          </p:nvPicPr>
          <p:blipFill>
            <a:blip r:embed="rId4">
              <a:extLst/>
            </a:blip>
            <a:stretch>
              <a:fillRect/>
            </a:stretch>
          </p:blipFill>
          <p:spPr>
            <a:xfrm>
              <a:off x="1950470" y="0"/>
              <a:ext cx="483168" cy="275406"/>
            </a:xfrm>
            <a:prstGeom prst="rect">
              <a:avLst/>
            </a:prstGeom>
            <a:ln w="12700" cap="flat">
              <a:noFill/>
              <a:miter lim="400000"/>
            </a:ln>
            <a:effectLst/>
          </p:spPr>
        </p:pic>
      </p:grpSp>
      <p:grpSp>
        <p:nvGrpSpPr>
          <p:cNvPr id="272" name="Группа 60"/>
          <p:cNvGrpSpPr/>
          <p:nvPr/>
        </p:nvGrpSpPr>
        <p:grpSpPr>
          <a:xfrm>
            <a:off x="670439" y="602274"/>
            <a:ext cx="598727" cy="3022906"/>
            <a:chOff x="0" y="0"/>
            <a:chExt cx="598725" cy="3022905"/>
          </a:xfrm>
        </p:grpSpPr>
        <p:pic>
          <p:nvPicPr>
            <p:cNvPr id="264" name="Picture 7" descr="Picture 7"/>
            <p:cNvPicPr>
              <a:picLocks noChangeAspect="1"/>
            </p:cNvPicPr>
            <p:nvPr/>
          </p:nvPicPr>
          <p:blipFill>
            <a:blip r:embed="rId5">
              <a:extLst/>
            </a:blip>
            <a:stretch>
              <a:fillRect/>
            </a:stretch>
          </p:blipFill>
          <p:spPr>
            <a:xfrm>
              <a:off x="0" y="0"/>
              <a:ext cx="598726" cy="377198"/>
            </a:xfrm>
            <a:prstGeom prst="rect">
              <a:avLst/>
            </a:prstGeom>
            <a:ln w="12700" cap="flat">
              <a:noFill/>
              <a:miter lim="400000"/>
            </a:ln>
            <a:effectLst/>
          </p:spPr>
        </p:pic>
        <p:pic>
          <p:nvPicPr>
            <p:cNvPr id="265" name="Picture 8" descr="Picture 8"/>
            <p:cNvPicPr>
              <a:picLocks noChangeAspect="1"/>
            </p:cNvPicPr>
            <p:nvPr/>
          </p:nvPicPr>
          <p:blipFill>
            <a:blip r:embed="rId5">
              <a:extLst/>
            </a:blip>
            <a:stretch>
              <a:fillRect/>
            </a:stretch>
          </p:blipFill>
          <p:spPr>
            <a:xfrm>
              <a:off x="0" y="2645708"/>
              <a:ext cx="598726" cy="377198"/>
            </a:xfrm>
            <a:prstGeom prst="rect">
              <a:avLst/>
            </a:prstGeom>
            <a:ln w="12700" cap="flat">
              <a:noFill/>
              <a:miter lim="400000"/>
            </a:ln>
            <a:effectLst/>
          </p:spPr>
        </p:pic>
        <p:pic>
          <p:nvPicPr>
            <p:cNvPr id="266" name="Picture 9" descr="Picture 9"/>
            <p:cNvPicPr>
              <a:picLocks noChangeAspect="1"/>
            </p:cNvPicPr>
            <p:nvPr/>
          </p:nvPicPr>
          <p:blipFill>
            <a:blip r:embed="rId5">
              <a:extLst/>
            </a:blip>
            <a:stretch>
              <a:fillRect/>
            </a:stretch>
          </p:blipFill>
          <p:spPr>
            <a:xfrm>
              <a:off x="0" y="2268512"/>
              <a:ext cx="598726" cy="377198"/>
            </a:xfrm>
            <a:prstGeom prst="rect">
              <a:avLst/>
            </a:prstGeom>
            <a:ln w="12700" cap="flat">
              <a:noFill/>
              <a:miter lim="400000"/>
            </a:ln>
            <a:effectLst/>
          </p:spPr>
        </p:pic>
        <p:pic>
          <p:nvPicPr>
            <p:cNvPr id="267" name="Picture 10" descr="Picture 10"/>
            <p:cNvPicPr>
              <a:picLocks noChangeAspect="1"/>
            </p:cNvPicPr>
            <p:nvPr/>
          </p:nvPicPr>
          <p:blipFill>
            <a:blip r:embed="rId5">
              <a:extLst/>
            </a:blip>
            <a:stretch>
              <a:fillRect/>
            </a:stretch>
          </p:blipFill>
          <p:spPr>
            <a:xfrm>
              <a:off x="0" y="1891314"/>
              <a:ext cx="598726" cy="377199"/>
            </a:xfrm>
            <a:prstGeom prst="rect">
              <a:avLst/>
            </a:prstGeom>
            <a:ln w="12700" cap="flat">
              <a:noFill/>
              <a:miter lim="400000"/>
            </a:ln>
            <a:effectLst/>
          </p:spPr>
        </p:pic>
        <p:pic>
          <p:nvPicPr>
            <p:cNvPr id="268" name="Picture 11" descr="Picture 11"/>
            <p:cNvPicPr>
              <a:picLocks noChangeAspect="1"/>
            </p:cNvPicPr>
            <p:nvPr/>
          </p:nvPicPr>
          <p:blipFill>
            <a:blip r:embed="rId5">
              <a:extLst/>
            </a:blip>
            <a:stretch>
              <a:fillRect/>
            </a:stretch>
          </p:blipFill>
          <p:spPr>
            <a:xfrm>
              <a:off x="0" y="1514117"/>
              <a:ext cx="598726" cy="377198"/>
            </a:xfrm>
            <a:prstGeom prst="rect">
              <a:avLst/>
            </a:prstGeom>
            <a:ln w="12700" cap="flat">
              <a:noFill/>
              <a:miter lim="400000"/>
            </a:ln>
            <a:effectLst/>
          </p:spPr>
        </p:pic>
        <p:pic>
          <p:nvPicPr>
            <p:cNvPr id="269" name="Picture 12" descr="Picture 12"/>
            <p:cNvPicPr>
              <a:picLocks noChangeAspect="1"/>
            </p:cNvPicPr>
            <p:nvPr/>
          </p:nvPicPr>
          <p:blipFill>
            <a:blip r:embed="rId5">
              <a:extLst/>
            </a:blip>
            <a:stretch>
              <a:fillRect/>
            </a:stretch>
          </p:blipFill>
          <p:spPr>
            <a:xfrm>
              <a:off x="0" y="1131590"/>
              <a:ext cx="598726" cy="377199"/>
            </a:xfrm>
            <a:prstGeom prst="rect">
              <a:avLst/>
            </a:prstGeom>
            <a:ln w="12700" cap="flat">
              <a:noFill/>
              <a:miter lim="400000"/>
            </a:ln>
            <a:effectLst/>
          </p:spPr>
        </p:pic>
        <p:pic>
          <p:nvPicPr>
            <p:cNvPr id="270" name="Picture 13" descr="Picture 13"/>
            <p:cNvPicPr>
              <a:picLocks noChangeAspect="1"/>
            </p:cNvPicPr>
            <p:nvPr/>
          </p:nvPicPr>
          <p:blipFill>
            <a:blip r:embed="rId5">
              <a:extLst/>
            </a:blip>
            <a:stretch>
              <a:fillRect/>
            </a:stretch>
          </p:blipFill>
          <p:spPr>
            <a:xfrm>
              <a:off x="0" y="754394"/>
              <a:ext cx="598726" cy="377199"/>
            </a:xfrm>
            <a:prstGeom prst="rect">
              <a:avLst/>
            </a:prstGeom>
            <a:ln w="12700" cap="flat">
              <a:noFill/>
              <a:miter lim="400000"/>
            </a:ln>
            <a:effectLst/>
          </p:spPr>
        </p:pic>
        <p:pic>
          <p:nvPicPr>
            <p:cNvPr id="271" name="Picture 14" descr="Picture 14"/>
            <p:cNvPicPr>
              <a:picLocks noChangeAspect="1"/>
            </p:cNvPicPr>
            <p:nvPr/>
          </p:nvPicPr>
          <p:blipFill>
            <a:blip r:embed="rId5">
              <a:extLst/>
            </a:blip>
            <a:stretch>
              <a:fillRect/>
            </a:stretch>
          </p:blipFill>
          <p:spPr>
            <a:xfrm>
              <a:off x="0" y="377197"/>
              <a:ext cx="598726" cy="377198"/>
            </a:xfrm>
            <a:prstGeom prst="rect">
              <a:avLst/>
            </a:prstGeom>
            <a:ln w="12700" cap="flat">
              <a:noFill/>
              <a:miter lim="400000"/>
            </a:ln>
            <a:effectLst/>
          </p:spPr>
        </p:pic>
      </p:grpSp>
      <p:pic>
        <p:nvPicPr>
          <p:cNvPr id="273" name="Picture 4" descr="Picture 4"/>
          <p:cNvPicPr>
            <a:picLocks noChangeAspect="1"/>
          </p:cNvPicPr>
          <p:nvPr/>
        </p:nvPicPr>
        <p:blipFill>
          <a:blip r:embed="rId6">
            <a:extLst/>
          </a:blip>
          <a:stretch>
            <a:fillRect/>
          </a:stretch>
        </p:blipFill>
        <p:spPr>
          <a:xfrm>
            <a:off x="23349108" y="12668407"/>
            <a:ext cx="1034894" cy="103489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0" name="Рисунок 9" descr="Рисунок 9"/>
          <p:cNvPicPr>
            <a:picLocks noChangeAspect="1"/>
          </p:cNvPicPr>
          <p:nvPr/>
        </p:nvPicPr>
        <p:blipFill>
          <a:blip r:embed="rId2">
            <a:extLst/>
          </a:blip>
          <a:srcRect l="49337" t="0" r="0" b="17229"/>
          <a:stretch>
            <a:fillRect/>
          </a:stretch>
        </p:blipFill>
        <p:spPr>
          <a:xfrm>
            <a:off x="10977009" y="-1"/>
            <a:ext cx="13411201" cy="13716001"/>
          </a:xfrm>
          <a:prstGeom prst="rect">
            <a:avLst/>
          </a:prstGeom>
          <a:ln w="12700">
            <a:miter lim="400000"/>
          </a:ln>
        </p:spPr>
      </p:pic>
      <p:pic>
        <p:nvPicPr>
          <p:cNvPr id="921" name="Рисунок 1" descr="Рисунок 1"/>
          <p:cNvPicPr>
            <a:picLocks noChangeAspect="1"/>
          </p:cNvPicPr>
          <p:nvPr/>
        </p:nvPicPr>
        <p:blipFill>
          <a:blip r:embed="rId3">
            <a:extLst/>
          </a:blip>
          <a:srcRect l="0" t="3224" r="0" b="7196"/>
          <a:stretch>
            <a:fillRect/>
          </a:stretch>
        </p:blipFill>
        <p:spPr>
          <a:xfrm>
            <a:off x="401051" y="-1"/>
            <a:ext cx="24384004" cy="13716001"/>
          </a:xfrm>
          <a:prstGeom prst="rect">
            <a:avLst/>
          </a:prstGeom>
          <a:ln w="12700">
            <a:miter lim="400000"/>
          </a:ln>
        </p:spPr>
      </p:pic>
      <p:grpSp>
        <p:nvGrpSpPr>
          <p:cNvPr id="924" name="Группа 7"/>
          <p:cNvGrpSpPr/>
          <p:nvPr/>
        </p:nvGrpSpPr>
        <p:grpSpPr>
          <a:xfrm>
            <a:off x="-736817" y="138152"/>
            <a:ext cx="17582151" cy="13716001"/>
            <a:chOff x="0" y="0"/>
            <a:chExt cx="17582150" cy="13716000"/>
          </a:xfrm>
        </p:grpSpPr>
        <p:sp>
          <p:nvSpPr>
            <p:cNvPr id="922" name="Прямоугольник 1"/>
            <p:cNvSpPr/>
            <p:nvPr/>
          </p:nvSpPr>
          <p:spPr>
            <a:xfrm>
              <a:off x="-1" y="0"/>
              <a:ext cx="9913164" cy="13716000"/>
            </a:xfrm>
            <a:prstGeom prst="rect">
              <a:avLst/>
            </a:prstGeom>
            <a:solidFill>
              <a:srgbClr val="FFFFFF"/>
            </a:solidFill>
            <a:ln w="12700" cap="flat">
              <a:noFill/>
              <a:miter lim="400000"/>
            </a:ln>
            <a:effectLst/>
          </p:spPr>
          <p:txBody>
            <a:bodyPr wrap="square" lIns="60959" tIns="60959" rIns="60959" bIns="60959" numCol="1" anchor="ctr">
              <a:noAutofit/>
            </a:bodyPr>
            <a:lstStyle/>
            <a:p>
              <a:pPr defTabSz="1219200">
                <a:defRPr b="1">
                  <a:solidFill>
                    <a:srgbClr val="FFFFFF"/>
                  </a:solidFill>
                  <a:latin typeface="Calibri"/>
                  <a:ea typeface="Calibri"/>
                  <a:cs typeface="Calibri"/>
                  <a:sym typeface="Calibri"/>
                </a:defRPr>
              </a:pPr>
            </a:p>
          </p:txBody>
        </p:sp>
        <p:sp>
          <p:nvSpPr>
            <p:cNvPr id="923" name="Равнобедренный треугольник 6"/>
            <p:cNvSpPr/>
            <p:nvPr/>
          </p:nvSpPr>
          <p:spPr>
            <a:xfrm>
              <a:off x="2262771" y="0"/>
              <a:ext cx="15319380" cy="13716000"/>
            </a:xfrm>
            <a:prstGeom prst="triangle">
              <a:avLst/>
            </a:prstGeom>
            <a:solidFill>
              <a:srgbClr val="FFFFFF"/>
            </a:solidFill>
            <a:ln w="12700" cap="flat">
              <a:noFill/>
              <a:miter lim="400000"/>
            </a:ln>
            <a:effectLst/>
          </p:spPr>
          <p:txBody>
            <a:bodyPr wrap="square" lIns="60959" tIns="60959" rIns="60959" bIns="60959" numCol="1" anchor="ctr">
              <a:noAutofit/>
            </a:bodyPr>
            <a:lstStyle/>
            <a:p>
              <a:pPr defTabSz="1219200">
                <a:defRPr b="1">
                  <a:solidFill>
                    <a:srgbClr val="FFFFFF"/>
                  </a:solidFill>
                  <a:latin typeface="Calibri"/>
                  <a:ea typeface="Calibri"/>
                  <a:cs typeface="Calibri"/>
                  <a:sym typeface="Calibri"/>
                </a:defRPr>
              </a:pPr>
            </a:p>
          </p:txBody>
        </p:sp>
      </p:grpSp>
      <p:sp>
        <p:nvSpPr>
          <p:cNvPr id="925" name="TextBox 4"/>
          <p:cNvSpPr txBox="1"/>
          <p:nvPr/>
        </p:nvSpPr>
        <p:spPr>
          <a:xfrm>
            <a:off x="-155357" y="6397105"/>
            <a:ext cx="11667242" cy="15986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1219200">
              <a:lnSpc>
                <a:spcPts val="12400"/>
              </a:lnSpc>
              <a:defRPr b="1" spc="163" sz="11600">
                <a:solidFill>
                  <a:srgbClr val="1B4444"/>
                </a:solidFill>
                <a:latin typeface="Open Sans Bold Bold"/>
                <a:ea typeface="Open Sans Bold Bold"/>
                <a:cs typeface="Open Sans Bold Bold"/>
                <a:sym typeface="Open Sans Bold Bold"/>
              </a:defRPr>
            </a:pPr>
            <a:r>
              <a:t>THANK </a:t>
            </a:r>
            <a:r>
              <a:rPr>
                <a:solidFill>
                  <a:srgbClr val="FDA715"/>
                </a:solidFill>
              </a:rPr>
              <a:t>YOU!</a:t>
            </a:r>
          </a:p>
        </p:txBody>
      </p:sp>
      <p:pic>
        <p:nvPicPr>
          <p:cNvPr id="926" name="Image" descr="Image"/>
          <p:cNvPicPr>
            <a:picLocks noChangeAspect="1"/>
          </p:cNvPicPr>
          <p:nvPr/>
        </p:nvPicPr>
        <p:blipFill>
          <a:blip r:embed="rId4">
            <a:extLst/>
          </a:blip>
          <a:stretch>
            <a:fillRect/>
          </a:stretch>
        </p:blipFill>
        <p:spPr>
          <a:xfrm>
            <a:off x="12658085" y="5856578"/>
            <a:ext cx="11798301" cy="2679701"/>
          </a:xfrm>
          <a:prstGeom prst="rect">
            <a:avLst/>
          </a:prstGeom>
          <a:ln w="12700">
            <a:miter lim="400000"/>
          </a:ln>
        </p:spPr>
      </p:pic>
      <p:sp>
        <p:nvSpPr>
          <p:cNvPr id="927" name="AutoShape 10"/>
          <p:cNvSpPr/>
          <p:nvPr/>
        </p:nvSpPr>
        <p:spPr>
          <a:xfrm>
            <a:off x="10822421" y="8545193"/>
            <a:ext cx="1372037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928" name="AutoShape 10"/>
          <p:cNvSpPr/>
          <p:nvPr/>
        </p:nvSpPr>
        <p:spPr>
          <a:xfrm>
            <a:off x="10822421" y="5847664"/>
            <a:ext cx="13720376" cy="1"/>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pic>
        <p:nvPicPr>
          <p:cNvPr id="929" name="Picture 12" descr="Picture 12"/>
          <p:cNvPicPr>
            <a:picLocks noChangeAspect="1"/>
          </p:cNvPicPr>
          <p:nvPr/>
        </p:nvPicPr>
        <p:blipFill>
          <a:blip r:embed="rId5">
            <a:extLst/>
          </a:blip>
          <a:stretch>
            <a:fillRect/>
          </a:stretch>
        </p:blipFill>
        <p:spPr>
          <a:xfrm>
            <a:off x="23108596" y="5867503"/>
            <a:ext cx="1330255" cy="148334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icture 3" descr="Picture 3"/>
          <p:cNvPicPr>
            <a:picLocks noChangeAspect="1"/>
          </p:cNvPicPr>
          <p:nvPr/>
        </p:nvPicPr>
        <p:blipFill>
          <a:blip r:embed="rId2">
            <a:extLst/>
          </a:blip>
          <a:stretch>
            <a:fillRect/>
          </a:stretch>
        </p:blipFill>
        <p:spPr>
          <a:xfrm>
            <a:off x="6463391" y="1055659"/>
            <a:ext cx="7490595" cy="638089"/>
          </a:xfrm>
          <a:prstGeom prst="rect">
            <a:avLst/>
          </a:prstGeom>
          <a:ln w="12700">
            <a:miter lim="400000"/>
          </a:ln>
        </p:spPr>
      </p:pic>
      <p:pic>
        <p:nvPicPr>
          <p:cNvPr id="276" name="Picture 4" descr="Picture 4"/>
          <p:cNvPicPr>
            <a:picLocks noChangeAspect="1"/>
          </p:cNvPicPr>
          <p:nvPr/>
        </p:nvPicPr>
        <p:blipFill>
          <a:blip r:embed="rId3">
            <a:extLst/>
          </a:blip>
          <a:stretch>
            <a:fillRect/>
          </a:stretch>
        </p:blipFill>
        <p:spPr>
          <a:xfrm>
            <a:off x="23210099" y="663457"/>
            <a:ext cx="557101" cy="463786"/>
          </a:xfrm>
          <a:prstGeom prst="rect">
            <a:avLst/>
          </a:prstGeom>
          <a:ln w="12700">
            <a:miter lim="400000"/>
          </a:ln>
        </p:spPr>
      </p:pic>
      <p:pic>
        <p:nvPicPr>
          <p:cNvPr id="277" name="Picture 5" descr="Picture 5"/>
          <p:cNvPicPr>
            <a:picLocks noChangeAspect="1"/>
          </p:cNvPicPr>
          <p:nvPr/>
        </p:nvPicPr>
        <p:blipFill>
          <a:blip r:embed="rId4">
            <a:extLst/>
          </a:blip>
          <a:stretch>
            <a:fillRect/>
          </a:stretch>
        </p:blipFill>
        <p:spPr>
          <a:xfrm rot="5400000">
            <a:off x="-5030725" y="5280660"/>
            <a:ext cx="13716001" cy="3154681"/>
          </a:xfrm>
          <a:prstGeom prst="rect">
            <a:avLst/>
          </a:prstGeom>
          <a:ln w="12700">
            <a:miter lim="400000"/>
          </a:ln>
        </p:spPr>
      </p:pic>
      <p:sp>
        <p:nvSpPr>
          <p:cNvPr id="278" name="TextBox 8"/>
          <p:cNvSpPr txBox="1"/>
          <p:nvPr/>
        </p:nvSpPr>
        <p:spPr>
          <a:xfrm>
            <a:off x="3793278" y="624238"/>
            <a:ext cx="17745922"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Intelligence</a:t>
            </a:r>
          </a:p>
        </p:txBody>
      </p:sp>
      <p:sp>
        <p:nvSpPr>
          <p:cNvPr id="279" name="AutoShape 10"/>
          <p:cNvSpPr/>
          <p:nvPr/>
        </p:nvSpPr>
        <p:spPr>
          <a:xfrm>
            <a:off x="1827275" y="12344400"/>
            <a:ext cx="13720377"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288" name="Группа 11"/>
          <p:cNvGrpSpPr/>
          <p:nvPr/>
        </p:nvGrpSpPr>
        <p:grpSpPr>
          <a:xfrm>
            <a:off x="23000037" y="9321495"/>
            <a:ext cx="598727" cy="3022906"/>
            <a:chOff x="0" y="0"/>
            <a:chExt cx="598725" cy="3022905"/>
          </a:xfrm>
        </p:grpSpPr>
        <p:pic>
          <p:nvPicPr>
            <p:cNvPr id="280" name="Picture 7" descr="Picture 7"/>
            <p:cNvPicPr>
              <a:picLocks noChangeAspect="1"/>
            </p:cNvPicPr>
            <p:nvPr/>
          </p:nvPicPr>
          <p:blipFill>
            <a:blip r:embed="rId5">
              <a:extLst/>
            </a:blip>
            <a:stretch>
              <a:fillRect/>
            </a:stretch>
          </p:blipFill>
          <p:spPr>
            <a:xfrm>
              <a:off x="0" y="0"/>
              <a:ext cx="598726" cy="377198"/>
            </a:xfrm>
            <a:prstGeom prst="rect">
              <a:avLst/>
            </a:prstGeom>
            <a:ln w="12700" cap="flat">
              <a:noFill/>
              <a:miter lim="400000"/>
            </a:ln>
            <a:effectLst/>
          </p:spPr>
        </p:pic>
        <p:pic>
          <p:nvPicPr>
            <p:cNvPr id="281" name="Picture 8" descr="Picture 8"/>
            <p:cNvPicPr>
              <a:picLocks noChangeAspect="1"/>
            </p:cNvPicPr>
            <p:nvPr/>
          </p:nvPicPr>
          <p:blipFill>
            <a:blip r:embed="rId5">
              <a:extLst/>
            </a:blip>
            <a:stretch>
              <a:fillRect/>
            </a:stretch>
          </p:blipFill>
          <p:spPr>
            <a:xfrm>
              <a:off x="0" y="2645708"/>
              <a:ext cx="598726" cy="377198"/>
            </a:xfrm>
            <a:prstGeom prst="rect">
              <a:avLst/>
            </a:prstGeom>
            <a:ln w="12700" cap="flat">
              <a:noFill/>
              <a:miter lim="400000"/>
            </a:ln>
            <a:effectLst/>
          </p:spPr>
        </p:pic>
        <p:pic>
          <p:nvPicPr>
            <p:cNvPr id="282" name="Picture 9" descr="Picture 9"/>
            <p:cNvPicPr>
              <a:picLocks noChangeAspect="1"/>
            </p:cNvPicPr>
            <p:nvPr/>
          </p:nvPicPr>
          <p:blipFill>
            <a:blip r:embed="rId5">
              <a:extLst/>
            </a:blip>
            <a:stretch>
              <a:fillRect/>
            </a:stretch>
          </p:blipFill>
          <p:spPr>
            <a:xfrm>
              <a:off x="0" y="2268512"/>
              <a:ext cx="598726" cy="377198"/>
            </a:xfrm>
            <a:prstGeom prst="rect">
              <a:avLst/>
            </a:prstGeom>
            <a:ln w="12700" cap="flat">
              <a:noFill/>
              <a:miter lim="400000"/>
            </a:ln>
            <a:effectLst/>
          </p:spPr>
        </p:pic>
        <p:pic>
          <p:nvPicPr>
            <p:cNvPr id="283" name="Picture 10" descr="Picture 10"/>
            <p:cNvPicPr>
              <a:picLocks noChangeAspect="1"/>
            </p:cNvPicPr>
            <p:nvPr/>
          </p:nvPicPr>
          <p:blipFill>
            <a:blip r:embed="rId5">
              <a:extLst/>
            </a:blip>
            <a:stretch>
              <a:fillRect/>
            </a:stretch>
          </p:blipFill>
          <p:spPr>
            <a:xfrm>
              <a:off x="0" y="1891314"/>
              <a:ext cx="598726" cy="377199"/>
            </a:xfrm>
            <a:prstGeom prst="rect">
              <a:avLst/>
            </a:prstGeom>
            <a:ln w="12700" cap="flat">
              <a:noFill/>
              <a:miter lim="400000"/>
            </a:ln>
            <a:effectLst/>
          </p:spPr>
        </p:pic>
        <p:pic>
          <p:nvPicPr>
            <p:cNvPr id="284" name="Picture 11" descr="Picture 11"/>
            <p:cNvPicPr>
              <a:picLocks noChangeAspect="1"/>
            </p:cNvPicPr>
            <p:nvPr/>
          </p:nvPicPr>
          <p:blipFill>
            <a:blip r:embed="rId5">
              <a:extLst/>
            </a:blip>
            <a:stretch>
              <a:fillRect/>
            </a:stretch>
          </p:blipFill>
          <p:spPr>
            <a:xfrm>
              <a:off x="0" y="1514117"/>
              <a:ext cx="598726" cy="377198"/>
            </a:xfrm>
            <a:prstGeom prst="rect">
              <a:avLst/>
            </a:prstGeom>
            <a:ln w="12700" cap="flat">
              <a:noFill/>
              <a:miter lim="400000"/>
            </a:ln>
            <a:effectLst/>
          </p:spPr>
        </p:pic>
        <p:pic>
          <p:nvPicPr>
            <p:cNvPr id="285" name="Picture 12" descr="Picture 12"/>
            <p:cNvPicPr>
              <a:picLocks noChangeAspect="1"/>
            </p:cNvPicPr>
            <p:nvPr/>
          </p:nvPicPr>
          <p:blipFill>
            <a:blip r:embed="rId5">
              <a:extLst/>
            </a:blip>
            <a:stretch>
              <a:fillRect/>
            </a:stretch>
          </p:blipFill>
          <p:spPr>
            <a:xfrm>
              <a:off x="0" y="1131590"/>
              <a:ext cx="598726" cy="377199"/>
            </a:xfrm>
            <a:prstGeom prst="rect">
              <a:avLst/>
            </a:prstGeom>
            <a:ln w="12700" cap="flat">
              <a:noFill/>
              <a:miter lim="400000"/>
            </a:ln>
            <a:effectLst/>
          </p:spPr>
        </p:pic>
        <p:pic>
          <p:nvPicPr>
            <p:cNvPr id="286" name="Picture 13" descr="Picture 13"/>
            <p:cNvPicPr>
              <a:picLocks noChangeAspect="1"/>
            </p:cNvPicPr>
            <p:nvPr/>
          </p:nvPicPr>
          <p:blipFill>
            <a:blip r:embed="rId5">
              <a:extLst/>
            </a:blip>
            <a:stretch>
              <a:fillRect/>
            </a:stretch>
          </p:blipFill>
          <p:spPr>
            <a:xfrm>
              <a:off x="0" y="754394"/>
              <a:ext cx="598726" cy="377199"/>
            </a:xfrm>
            <a:prstGeom prst="rect">
              <a:avLst/>
            </a:prstGeom>
            <a:ln w="12700" cap="flat">
              <a:noFill/>
              <a:miter lim="400000"/>
            </a:ln>
            <a:effectLst/>
          </p:spPr>
        </p:pic>
        <p:pic>
          <p:nvPicPr>
            <p:cNvPr id="287" name="Picture 14" descr="Picture 14"/>
            <p:cNvPicPr>
              <a:picLocks noChangeAspect="1"/>
            </p:cNvPicPr>
            <p:nvPr/>
          </p:nvPicPr>
          <p:blipFill>
            <a:blip r:embed="rId5">
              <a:extLst/>
            </a:blip>
            <a:stretch>
              <a:fillRect/>
            </a:stretch>
          </p:blipFill>
          <p:spPr>
            <a:xfrm>
              <a:off x="0" y="377197"/>
              <a:ext cx="598726" cy="377198"/>
            </a:xfrm>
            <a:prstGeom prst="rect">
              <a:avLst/>
            </a:prstGeom>
            <a:ln w="12700" cap="flat">
              <a:noFill/>
              <a:miter lim="400000"/>
            </a:ln>
            <a:effectLst/>
          </p:spPr>
        </p:pic>
      </p:grpSp>
      <p:pic>
        <p:nvPicPr>
          <p:cNvPr id="289"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sp>
        <p:nvSpPr>
          <p:cNvPr id="290" name="TextBox 7"/>
          <p:cNvSpPr txBox="1"/>
          <p:nvPr/>
        </p:nvSpPr>
        <p:spPr>
          <a:xfrm>
            <a:off x="3793278" y="2489199"/>
            <a:ext cx="18620559" cy="652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ct val="150000"/>
              </a:lnSpc>
              <a:defRPr b="1" sz="3600">
                <a:solidFill>
                  <a:srgbClr val="000000"/>
                </a:solidFill>
                <a:latin typeface="Open Sans Bold"/>
                <a:ea typeface="Open Sans Bold"/>
                <a:cs typeface="Open Sans Bold"/>
                <a:sym typeface="Open Sans Bold"/>
              </a:defRPr>
            </a:pPr>
            <a:r>
              <a:t>Assumption of Insufficient Knowledge (AIKR):</a:t>
            </a:r>
          </a:p>
          <a:p>
            <a:pPr lvl="1" indent="215900" algn="l" defTabSz="1219200">
              <a:lnSpc>
                <a:spcPct val="150000"/>
              </a:lnSpc>
              <a:defRPr sz="3600">
                <a:solidFill>
                  <a:srgbClr val="000000"/>
                </a:solidFill>
                <a:latin typeface="Open Sans"/>
                <a:ea typeface="Open Sans"/>
                <a:cs typeface="Open Sans"/>
                <a:sym typeface="Open Sans"/>
              </a:defRPr>
            </a:pPr>
            <a:r>
              <a:t>With sufficient knowledge and resources any problem is solvable. Covering all relevant cases and having sufficient time to process is seldomly possible in the real world!</a:t>
            </a:r>
          </a:p>
          <a:p>
            <a:pPr lvl="1" marL="474980" indent="-259080" algn="l" defTabSz="1219200">
              <a:lnSpc>
                <a:spcPct val="150000"/>
              </a:lnSpc>
              <a:buSzPct val="100000"/>
              <a:buFont typeface="Arial"/>
              <a:buChar char="•"/>
              <a:defRPr sz="1200">
                <a:solidFill>
                  <a:srgbClr val="000000"/>
                </a:solidFill>
                <a:latin typeface="Open Sans"/>
                <a:ea typeface="Open Sans"/>
                <a:cs typeface="Open Sans"/>
                <a:sym typeface="Open Sans"/>
              </a:defRPr>
            </a:pPr>
          </a:p>
          <a:p>
            <a:pPr lvl="1" marL="474980" indent="-259080" algn="l" defTabSz="1219200">
              <a:lnSpc>
                <a:spcPct val="150000"/>
              </a:lnSpc>
              <a:buSzPct val="100000"/>
              <a:buFont typeface="Arial"/>
              <a:buChar char="•"/>
              <a:defRPr sz="1200">
                <a:solidFill>
                  <a:srgbClr val="000000"/>
                </a:solidFill>
                <a:latin typeface="Open Sans"/>
                <a:ea typeface="Open Sans"/>
                <a:cs typeface="Open Sans"/>
                <a:sym typeface="Open Sans"/>
              </a:defRPr>
            </a:pPr>
          </a:p>
          <a:p>
            <a:pPr lvl="1" marL="474980" indent="-259080" algn="l" defTabSz="1219200">
              <a:lnSpc>
                <a:spcPct val="150000"/>
              </a:lnSpc>
              <a:buSzPct val="100000"/>
              <a:buFont typeface="Arial"/>
              <a:buChar char="•"/>
              <a:defRPr sz="1200">
                <a:solidFill>
                  <a:srgbClr val="000000"/>
                </a:solidFill>
                <a:latin typeface="Open Sans"/>
                <a:ea typeface="Open Sans"/>
                <a:cs typeface="Open Sans"/>
                <a:sym typeface="Open Sans"/>
              </a:defRPr>
            </a:pPr>
          </a:p>
          <a:p>
            <a:pPr lvl="1" marL="474980" indent="-259080" algn="l" defTabSz="1219200">
              <a:lnSpc>
                <a:spcPct val="150000"/>
              </a:lnSpc>
              <a:buSzPct val="100000"/>
              <a:buFont typeface="Arial"/>
              <a:buChar char="•"/>
              <a:defRPr sz="1200">
                <a:solidFill>
                  <a:srgbClr val="000000"/>
                </a:solidFill>
                <a:latin typeface="Open Sans"/>
                <a:ea typeface="Open Sans"/>
                <a:cs typeface="Open Sans"/>
                <a:sym typeface="Open Sans"/>
              </a:defRPr>
            </a:pPr>
          </a:p>
          <a:p>
            <a:pPr algn="l" defTabSz="1219200">
              <a:lnSpc>
                <a:spcPct val="150000"/>
              </a:lnSpc>
              <a:defRPr b="1" sz="3600">
                <a:solidFill>
                  <a:srgbClr val="000000"/>
                </a:solidFill>
                <a:latin typeface="Open Sans Bold"/>
                <a:ea typeface="Open Sans Bold"/>
                <a:cs typeface="Open Sans Bold"/>
                <a:sym typeface="Open Sans Bold"/>
              </a:defRPr>
            </a:pPr>
            <a:r>
              <a:t>Definition of Intelligence</a:t>
            </a:r>
            <a:r>
              <a:rPr b="0">
                <a:latin typeface="Open Sans"/>
                <a:ea typeface="Open Sans"/>
                <a:cs typeface="Open Sans"/>
                <a:sym typeface="Open Sans"/>
              </a:rPr>
              <a:t>:</a:t>
            </a:r>
            <a:endParaRPr>
              <a:latin typeface="Open Sans"/>
              <a:ea typeface="Open Sans"/>
              <a:cs typeface="Open Sans"/>
              <a:sym typeface="Open Sans"/>
            </a:endParaRPr>
          </a:p>
          <a:p>
            <a:pPr lvl="1" indent="215900" algn="l" defTabSz="1219200">
              <a:lnSpc>
                <a:spcPct val="150000"/>
              </a:lnSpc>
              <a:defRPr sz="3600">
                <a:solidFill>
                  <a:srgbClr val="000000"/>
                </a:solidFill>
                <a:latin typeface="Open Sans"/>
                <a:ea typeface="Open Sans"/>
                <a:cs typeface="Open Sans"/>
                <a:sym typeface="Open Sans"/>
              </a:defRPr>
            </a:pPr>
            <a:r>
              <a:t>According to NARS Team: intelligence is the ability to adapt under insufficient knowledge and resource (AIKR). Intelligent species in nature: adapt quickly, repeating mistakes is often fatal or survival-relevant!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Picture 3" descr="Picture 3"/>
          <p:cNvPicPr>
            <a:picLocks noChangeAspect="1"/>
          </p:cNvPicPr>
          <p:nvPr/>
        </p:nvPicPr>
        <p:blipFill>
          <a:blip r:embed="rId2">
            <a:extLst/>
          </a:blip>
          <a:stretch>
            <a:fillRect/>
          </a:stretch>
        </p:blipFill>
        <p:spPr>
          <a:xfrm>
            <a:off x="6463391" y="1055659"/>
            <a:ext cx="7490595" cy="638089"/>
          </a:xfrm>
          <a:prstGeom prst="rect">
            <a:avLst/>
          </a:prstGeom>
          <a:ln w="12700">
            <a:miter lim="400000"/>
          </a:ln>
        </p:spPr>
      </p:pic>
      <p:pic>
        <p:nvPicPr>
          <p:cNvPr id="293" name="Picture 4" descr="Picture 4"/>
          <p:cNvPicPr>
            <a:picLocks noChangeAspect="1"/>
          </p:cNvPicPr>
          <p:nvPr/>
        </p:nvPicPr>
        <p:blipFill>
          <a:blip r:embed="rId3">
            <a:extLst/>
          </a:blip>
          <a:stretch>
            <a:fillRect/>
          </a:stretch>
        </p:blipFill>
        <p:spPr>
          <a:xfrm>
            <a:off x="23210099" y="663457"/>
            <a:ext cx="557101" cy="463786"/>
          </a:xfrm>
          <a:prstGeom prst="rect">
            <a:avLst/>
          </a:prstGeom>
          <a:ln w="12700">
            <a:miter lim="400000"/>
          </a:ln>
        </p:spPr>
      </p:pic>
      <p:pic>
        <p:nvPicPr>
          <p:cNvPr id="294" name="Picture 5" descr="Picture 5"/>
          <p:cNvPicPr>
            <a:picLocks noChangeAspect="1"/>
          </p:cNvPicPr>
          <p:nvPr/>
        </p:nvPicPr>
        <p:blipFill>
          <a:blip r:embed="rId4">
            <a:extLst/>
          </a:blip>
          <a:stretch>
            <a:fillRect/>
          </a:stretch>
        </p:blipFill>
        <p:spPr>
          <a:xfrm rot="5400000">
            <a:off x="-5030725" y="5280660"/>
            <a:ext cx="13716001" cy="3154681"/>
          </a:xfrm>
          <a:prstGeom prst="rect">
            <a:avLst/>
          </a:prstGeom>
          <a:ln w="12700">
            <a:miter lim="400000"/>
          </a:ln>
        </p:spPr>
      </p:pic>
      <p:sp>
        <p:nvSpPr>
          <p:cNvPr id="295" name="TextBox 8"/>
          <p:cNvSpPr txBox="1"/>
          <p:nvPr/>
        </p:nvSpPr>
        <p:spPr>
          <a:xfrm>
            <a:off x="3793278" y="624238"/>
            <a:ext cx="17745922" cy="104248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defTabSz="1219200">
              <a:lnSpc>
                <a:spcPts val="8100"/>
              </a:lnSpc>
              <a:defRPr sz="7400">
                <a:solidFill>
                  <a:srgbClr val="000000"/>
                </a:solidFill>
                <a:latin typeface="Open Sans Bold Bold"/>
                <a:ea typeface="Open Sans Bold Bold"/>
                <a:cs typeface="Open Sans Bold Bold"/>
                <a:sym typeface="Open Sans Bold Bold"/>
              </a:defRPr>
            </a:lvl1pPr>
          </a:lstStyle>
          <a:p>
            <a:pPr/>
            <a:r>
              <a:t>Reasoning and Learning</a:t>
            </a:r>
          </a:p>
        </p:txBody>
      </p:sp>
      <p:sp>
        <p:nvSpPr>
          <p:cNvPr id="296" name="AutoShape 10"/>
          <p:cNvSpPr/>
          <p:nvPr/>
        </p:nvSpPr>
        <p:spPr>
          <a:xfrm>
            <a:off x="1827275" y="12344400"/>
            <a:ext cx="13720377"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grpSp>
        <p:nvGrpSpPr>
          <p:cNvPr id="305" name="Группа 11"/>
          <p:cNvGrpSpPr/>
          <p:nvPr/>
        </p:nvGrpSpPr>
        <p:grpSpPr>
          <a:xfrm>
            <a:off x="23000037" y="9321495"/>
            <a:ext cx="598727" cy="3022906"/>
            <a:chOff x="0" y="0"/>
            <a:chExt cx="598725" cy="3022905"/>
          </a:xfrm>
        </p:grpSpPr>
        <p:pic>
          <p:nvPicPr>
            <p:cNvPr id="297" name="Picture 7" descr="Picture 7"/>
            <p:cNvPicPr>
              <a:picLocks noChangeAspect="1"/>
            </p:cNvPicPr>
            <p:nvPr/>
          </p:nvPicPr>
          <p:blipFill>
            <a:blip r:embed="rId5">
              <a:extLst/>
            </a:blip>
            <a:stretch>
              <a:fillRect/>
            </a:stretch>
          </p:blipFill>
          <p:spPr>
            <a:xfrm>
              <a:off x="0" y="0"/>
              <a:ext cx="598726" cy="377198"/>
            </a:xfrm>
            <a:prstGeom prst="rect">
              <a:avLst/>
            </a:prstGeom>
            <a:ln w="12700" cap="flat">
              <a:noFill/>
              <a:miter lim="400000"/>
            </a:ln>
            <a:effectLst/>
          </p:spPr>
        </p:pic>
        <p:pic>
          <p:nvPicPr>
            <p:cNvPr id="298" name="Picture 8" descr="Picture 8"/>
            <p:cNvPicPr>
              <a:picLocks noChangeAspect="1"/>
            </p:cNvPicPr>
            <p:nvPr/>
          </p:nvPicPr>
          <p:blipFill>
            <a:blip r:embed="rId5">
              <a:extLst/>
            </a:blip>
            <a:stretch>
              <a:fillRect/>
            </a:stretch>
          </p:blipFill>
          <p:spPr>
            <a:xfrm>
              <a:off x="0" y="2645708"/>
              <a:ext cx="598726" cy="377198"/>
            </a:xfrm>
            <a:prstGeom prst="rect">
              <a:avLst/>
            </a:prstGeom>
            <a:ln w="12700" cap="flat">
              <a:noFill/>
              <a:miter lim="400000"/>
            </a:ln>
            <a:effectLst/>
          </p:spPr>
        </p:pic>
        <p:pic>
          <p:nvPicPr>
            <p:cNvPr id="299" name="Picture 9" descr="Picture 9"/>
            <p:cNvPicPr>
              <a:picLocks noChangeAspect="1"/>
            </p:cNvPicPr>
            <p:nvPr/>
          </p:nvPicPr>
          <p:blipFill>
            <a:blip r:embed="rId5">
              <a:extLst/>
            </a:blip>
            <a:stretch>
              <a:fillRect/>
            </a:stretch>
          </p:blipFill>
          <p:spPr>
            <a:xfrm>
              <a:off x="0" y="2268512"/>
              <a:ext cx="598726" cy="377198"/>
            </a:xfrm>
            <a:prstGeom prst="rect">
              <a:avLst/>
            </a:prstGeom>
            <a:ln w="12700" cap="flat">
              <a:noFill/>
              <a:miter lim="400000"/>
            </a:ln>
            <a:effectLst/>
          </p:spPr>
        </p:pic>
        <p:pic>
          <p:nvPicPr>
            <p:cNvPr id="300" name="Picture 10" descr="Picture 10"/>
            <p:cNvPicPr>
              <a:picLocks noChangeAspect="1"/>
            </p:cNvPicPr>
            <p:nvPr/>
          </p:nvPicPr>
          <p:blipFill>
            <a:blip r:embed="rId5">
              <a:extLst/>
            </a:blip>
            <a:stretch>
              <a:fillRect/>
            </a:stretch>
          </p:blipFill>
          <p:spPr>
            <a:xfrm>
              <a:off x="0" y="1891314"/>
              <a:ext cx="598726" cy="377199"/>
            </a:xfrm>
            <a:prstGeom prst="rect">
              <a:avLst/>
            </a:prstGeom>
            <a:ln w="12700" cap="flat">
              <a:noFill/>
              <a:miter lim="400000"/>
            </a:ln>
            <a:effectLst/>
          </p:spPr>
        </p:pic>
        <p:pic>
          <p:nvPicPr>
            <p:cNvPr id="301" name="Picture 11" descr="Picture 11"/>
            <p:cNvPicPr>
              <a:picLocks noChangeAspect="1"/>
            </p:cNvPicPr>
            <p:nvPr/>
          </p:nvPicPr>
          <p:blipFill>
            <a:blip r:embed="rId5">
              <a:extLst/>
            </a:blip>
            <a:stretch>
              <a:fillRect/>
            </a:stretch>
          </p:blipFill>
          <p:spPr>
            <a:xfrm>
              <a:off x="0" y="1514117"/>
              <a:ext cx="598726" cy="377198"/>
            </a:xfrm>
            <a:prstGeom prst="rect">
              <a:avLst/>
            </a:prstGeom>
            <a:ln w="12700" cap="flat">
              <a:noFill/>
              <a:miter lim="400000"/>
            </a:ln>
            <a:effectLst/>
          </p:spPr>
        </p:pic>
        <p:pic>
          <p:nvPicPr>
            <p:cNvPr id="302" name="Picture 12" descr="Picture 12"/>
            <p:cNvPicPr>
              <a:picLocks noChangeAspect="1"/>
            </p:cNvPicPr>
            <p:nvPr/>
          </p:nvPicPr>
          <p:blipFill>
            <a:blip r:embed="rId5">
              <a:extLst/>
            </a:blip>
            <a:stretch>
              <a:fillRect/>
            </a:stretch>
          </p:blipFill>
          <p:spPr>
            <a:xfrm>
              <a:off x="0" y="1131590"/>
              <a:ext cx="598726" cy="377199"/>
            </a:xfrm>
            <a:prstGeom prst="rect">
              <a:avLst/>
            </a:prstGeom>
            <a:ln w="12700" cap="flat">
              <a:noFill/>
              <a:miter lim="400000"/>
            </a:ln>
            <a:effectLst/>
          </p:spPr>
        </p:pic>
        <p:pic>
          <p:nvPicPr>
            <p:cNvPr id="303" name="Picture 13" descr="Picture 13"/>
            <p:cNvPicPr>
              <a:picLocks noChangeAspect="1"/>
            </p:cNvPicPr>
            <p:nvPr/>
          </p:nvPicPr>
          <p:blipFill>
            <a:blip r:embed="rId5">
              <a:extLst/>
            </a:blip>
            <a:stretch>
              <a:fillRect/>
            </a:stretch>
          </p:blipFill>
          <p:spPr>
            <a:xfrm>
              <a:off x="0" y="754394"/>
              <a:ext cx="598726" cy="377199"/>
            </a:xfrm>
            <a:prstGeom prst="rect">
              <a:avLst/>
            </a:prstGeom>
            <a:ln w="12700" cap="flat">
              <a:noFill/>
              <a:miter lim="400000"/>
            </a:ln>
            <a:effectLst/>
          </p:spPr>
        </p:pic>
        <p:pic>
          <p:nvPicPr>
            <p:cNvPr id="304" name="Picture 14" descr="Picture 14"/>
            <p:cNvPicPr>
              <a:picLocks noChangeAspect="1"/>
            </p:cNvPicPr>
            <p:nvPr/>
          </p:nvPicPr>
          <p:blipFill>
            <a:blip r:embed="rId5">
              <a:extLst/>
            </a:blip>
            <a:stretch>
              <a:fillRect/>
            </a:stretch>
          </p:blipFill>
          <p:spPr>
            <a:xfrm>
              <a:off x="0" y="377197"/>
              <a:ext cx="598726" cy="377198"/>
            </a:xfrm>
            <a:prstGeom prst="rect">
              <a:avLst/>
            </a:prstGeom>
            <a:ln w="12700" cap="flat">
              <a:noFill/>
              <a:miter lim="400000"/>
            </a:ln>
            <a:effectLst/>
          </p:spPr>
        </p:pic>
      </p:grpSp>
      <p:pic>
        <p:nvPicPr>
          <p:cNvPr id="306" name="Picture 4" descr="Picture 4"/>
          <p:cNvPicPr>
            <a:picLocks noChangeAspect="1"/>
          </p:cNvPicPr>
          <p:nvPr/>
        </p:nvPicPr>
        <p:blipFill>
          <a:blip r:embed="rId6">
            <a:extLst/>
          </a:blip>
          <a:stretch>
            <a:fillRect/>
          </a:stretch>
        </p:blipFill>
        <p:spPr>
          <a:xfrm>
            <a:off x="23349108" y="12681107"/>
            <a:ext cx="1034894" cy="1034894"/>
          </a:xfrm>
          <a:prstGeom prst="rect">
            <a:avLst/>
          </a:prstGeom>
          <a:ln w="12700">
            <a:miter lim="400000"/>
          </a:ln>
        </p:spPr>
      </p:pic>
      <p:sp>
        <p:nvSpPr>
          <p:cNvPr id="307" name="TextBox 7"/>
          <p:cNvSpPr txBox="1"/>
          <p:nvPr/>
        </p:nvSpPr>
        <p:spPr>
          <a:xfrm>
            <a:off x="3793278" y="2489199"/>
            <a:ext cx="18620559" cy="8737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ct val="150000"/>
              </a:lnSpc>
              <a:defRPr b="1" sz="3600">
                <a:solidFill>
                  <a:srgbClr val="000000"/>
                </a:solidFill>
                <a:latin typeface="Open Sans Bold"/>
                <a:ea typeface="Open Sans Bold"/>
                <a:cs typeface="Open Sans Bold"/>
                <a:sym typeface="Open Sans Bold"/>
              </a:defRPr>
            </a:pPr>
            <a:r>
              <a:t>Reasoning:</a:t>
            </a:r>
          </a:p>
          <a:p>
            <a:pPr lvl="1" indent="215900" algn="l" defTabSz="1219200">
              <a:lnSpc>
                <a:spcPct val="150000"/>
              </a:lnSpc>
              <a:defRPr sz="3600">
                <a:solidFill>
                  <a:srgbClr val="000000"/>
                </a:solidFill>
                <a:latin typeface="Open Sans"/>
                <a:ea typeface="Open Sans"/>
                <a:cs typeface="Open Sans"/>
                <a:sym typeface="Open Sans"/>
              </a:defRPr>
            </a:pPr>
            <a:r>
              <a:t>A model of logically justifiable thought patterns which results typically can be chained together -&gt; A model of thinking? A way to build effective experiential learning systems?</a:t>
            </a:r>
          </a:p>
          <a:p>
            <a:pPr lvl="1" indent="215900" algn="l" defTabSz="1219200">
              <a:lnSpc>
                <a:spcPct val="150000"/>
              </a:lnSpc>
              <a:defRPr sz="3600">
                <a:solidFill>
                  <a:srgbClr val="000000"/>
                </a:solidFill>
                <a:latin typeface="Open Sans"/>
                <a:ea typeface="Open Sans"/>
                <a:cs typeface="Open Sans"/>
                <a:sym typeface="Open Sans"/>
              </a:defRPr>
            </a:pPr>
          </a:p>
          <a:p>
            <a:pPr algn="l" defTabSz="1219200">
              <a:lnSpc>
                <a:spcPct val="150000"/>
              </a:lnSpc>
              <a:defRPr b="1" sz="3600">
                <a:solidFill>
                  <a:srgbClr val="000000"/>
                </a:solidFill>
                <a:latin typeface="Open Sans Bold"/>
                <a:ea typeface="Open Sans Bold"/>
                <a:cs typeface="Open Sans Bold"/>
                <a:sym typeface="Open Sans Bold"/>
              </a:defRPr>
            </a:pPr>
            <a:r>
              <a:t>and Learning:</a:t>
            </a:r>
          </a:p>
          <a:p>
            <a:pPr algn="l" defTabSz="1219200">
              <a:lnSpc>
                <a:spcPct val="150000"/>
              </a:lnSpc>
              <a:defRPr sz="3600">
                <a:solidFill>
                  <a:srgbClr val="000000"/>
                </a:solidFill>
                <a:latin typeface="Open Sans Bold"/>
                <a:ea typeface="Open Sans Bold"/>
                <a:cs typeface="Open Sans Bold"/>
                <a:sym typeface="Open Sans Bold"/>
              </a:defRPr>
            </a:pPr>
            <a:r>
              <a:t>  Reasoning can also account for learning which demands forms of inductive reasoning and belief revision</a:t>
            </a:r>
          </a:p>
          <a:p>
            <a:pPr algn="l" defTabSz="1219200">
              <a:lnSpc>
                <a:spcPct val="150000"/>
              </a:lnSpc>
              <a:defRPr sz="3600">
                <a:solidFill>
                  <a:srgbClr val="000000"/>
                </a:solidFill>
                <a:latin typeface="Open Sans Bold"/>
                <a:ea typeface="Open Sans Bold"/>
                <a:cs typeface="Open Sans Bold"/>
                <a:sym typeface="Open Sans Bold"/>
              </a:defRPr>
            </a:pPr>
          </a:p>
          <a:p>
            <a:pPr algn="l" defTabSz="1219200">
              <a:lnSpc>
                <a:spcPct val="150000"/>
              </a:lnSpc>
              <a:defRPr b="1" sz="3600">
                <a:solidFill>
                  <a:srgbClr val="000000"/>
                </a:solidFill>
                <a:latin typeface="Open Sans Bold"/>
                <a:ea typeface="Open Sans Bold"/>
                <a:cs typeface="Open Sans Bold"/>
                <a:sym typeface="Open Sans Bold"/>
              </a:defRPr>
            </a:pPr>
            <a:r>
              <a:t>from experience:</a:t>
            </a:r>
          </a:p>
          <a:p>
            <a:pPr algn="l" defTabSz="1219200">
              <a:lnSpc>
                <a:spcPct val="150000"/>
              </a:lnSpc>
              <a:defRPr sz="3600">
                <a:solidFill>
                  <a:srgbClr val="000000"/>
                </a:solidFill>
                <a:latin typeface="Open Sans Bold"/>
                <a:ea typeface="Open Sans Bold"/>
                <a:cs typeface="Open Sans Bold"/>
                <a:sym typeface="Open Sans Bold"/>
              </a:defRPr>
            </a:pPr>
            <a:r>
              <a:t>an open-ended never-ending process that affects, and is driven by, the observations, beliefs and goals of the agent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4B"/>
        </a:solidFill>
      </p:bgPr>
    </p:bg>
    <p:spTree>
      <p:nvGrpSpPr>
        <p:cNvPr id="1" name=""/>
        <p:cNvGrpSpPr/>
        <p:nvPr/>
      </p:nvGrpSpPr>
      <p:grpSpPr>
        <a:xfrm>
          <a:off x="0" y="0"/>
          <a:ext cx="0" cy="0"/>
          <a:chOff x="0" y="0"/>
          <a:chExt cx="0" cy="0"/>
        </a:xfrm>
      </p:grpSpPr>
      <p:pic>
        <p:nvPicPr>
          <p:cNvPr id="309" name="Picture 6" descr="Picture 6"/>
          <p:cNvPicPr>
            <a:picLocks noChangeAspect="1"/>
          </p:cNvPicPr>
          <p:nvPr/>
        </p:nvPicPr>
        <p:blipFill>
          <a:blip r:embed="rId2">
            <a:extLst/>
          </a:blip>
          <a:stretch>
            <a:fillRect/>
          </a:stretch>
        </p:blipFill>
        <p:spPr>
          <a:xfrm>
            <a:off x="-1" y="-1"/>
            <a:ext cx="3256801" cy="2012952"/>
          </a:xfrm>
          <a:prstGeom prst="rect">
            <a:avLst/>
          </a:prstGeom>
          <a:ln w="12700">
            <a:miter lim="400000"/>
          </a:ln>
        </p:spPr>
      </p:pic>
      <p:pic>
        <p:nvPicPr>
          <p:cNvPr id="310" name="Picture 7" descr="Picture 7"/>
          <p:cNvPicPr>
            <a:picLocks noChangeAspect="1"/>
          </p:cNvPicPr>
          <p:nvPr/>
        </p:nvPicPr>
        <p:blipFill>
          <a:blip r:embed="rId3">
            <a:extLst/>
          </a:blip>
          <a:stretch>
            <a:fillRect/>
          </a:stretch>
        </p:blipFill>
        <p:spPr>
          <a:xfrm>
            <a:off x="23012403" y="11490462"/>
            <a:ext cx="1371601" cy="2225540"/>
          </a:xfrm>
          <a:prstGeom prst="rect">
            <a:avLst/>
          </a:prstGeom>
          <a:ln w="12700">
            <a:miter lim="400000"/>
          </a:ln>
        </p:spPr>
      </p:pic>
      <p:grpSp>
        <p:nvGrpSpPr>
          <p:cNvPr id="319" name="Group 8"/>
          <p:cNvGrpSpPr/>
          <p:nvPr/>
        </p:nvGrpSpPr>
        <p:grpSpPr>
          <a:xfrm>
            <a:off x="1302171" y="12624381"/>
            <a:ext cx="3909257" cy="275406"/>
            <a:chOff x="0" y="0"/>
            <a:chExt cx="3909256" cy="275405"/>
          </a:xfrm>
        </p:grpSpPr>
        <p:pic>
          <p:nvPicPr>
            <p:cNvPr id="311" name="Picture 9" descr="Picture 9"/>
            <p:cNvPicPr>
              <a:picLocks noChangeAspect="1"/>
            </p:cNvPicPr>
            <p:nvPr/>
          </p:nvPicPr>
          <p:blipFill>
            <a:blip r:embed="rId4">
              <a:extLst/>
            </a:blip>
            <a:stretch>
              <a:fillRect/>
            </a:stretch>
          </p:blipFill>
          <p:spPr>
            <a:xfrm>
              <a:off x="-1" y="0"/>
              <a:ext cx="483168" cy="275406"/>
            </a:xfrm>
            <a:prstGeom prst="rect">
              <a:avLst/>
            </a:prstGeom>
            <a:ln w="12700" cap="flat">
              <a:noFill/>
              <a:miter lim="400000"/>
            </a:ln>
            <a:effectLst/>
          </p:spPr>
        </p:pic>
        <p:pic>
          <p:nvPicPr>
            <p:cNvPr id="312" name="Picture 10" descr="Picture 10"/>
            <p:cNvPicPr>
              <a:picLocks noChangeAspect="1"/>
            </p:cNvPicPr>
            <p:nvPr/>
          </p:nvPicPr>
          <p:blipFill>
            <a:blip r:embed="rId4">
              <a:extLst/>
            </a:blip>
            <a:stretch>
              <a:fillRect/>
            </a:stretch>
          </p:blipFill>
          <p:spPr>
            <a:xfrm>
              <a:off x="483166" y="0"/>
              <a:ext cx="483168" cy="275406"/>
            </a:xfrm>
            <a:prstGeom prst="rect">
              <a:avLst/>
            </a:prstGeom>
            <a:ln w="12700" cap="flat">
              <a:noFill/>
              <a:miter lim="400000"/>
            </a:ln>
            <a:effectLst/>
          </p:spPr>
        </p:pic>
        <p:pic>
          <p:nvPicPr>
            <p:cNvPr id="313" name="Picture 11" descr="Picture 11"/>
            <p:cNvPicPr>
              <a:picLocks noChangeAspect="1"/>
            </p:cNvPicPr>
            <p:nvPr/>
          </p:nvPicPr>
          <p:blipFill>
            <a:blip r:embed="rId4">
              <a:extLst/>
            </a:blip>
            <a:stretch>
              <a:fillRect/>
            </a:stretch>
          </p:blipFill>
          <p:spPr>
            <a:xfrm>
              <a:off x="984134" y="0"/>
              <a:ext cx="483168" cy="275406"/>
            </a:xfrm>
            <a:prstGeom prst="rect">
              <a:avLst/>
            </a:prstGeom>
            <a:ln w="12700" cap="flat">
              <a:noFill/>
              <a:miter lim="400000"/>
            </a:ln>
            <a:effectLst/>
          </p:spPr>
        </p:pic>
        <p:pic>
          <p:nvPicPr>
            <p:cNvPr id="314" name="Picture 12" descr="Picture 12"/>
            <p:cNvPicPr>
              <a:picLocks noChangeAspect="1"/>
            </p:cNvPicPr>
            <p:nvPr/>
          </p:nvPicPr>
          <p:blipFill>
            <a:blip r:embed="rId4">
              <a:extLst/>
            </a:blip>
            <a:stretch>
              <a:fillRect/>
            </a:stretch>
          </p:blipFill>
          <p:spPr>
            <a:xfrm>
              <a:off x="1467302" y="0"/>
              <a:ext cx="483167" cy="275406"/>
            </a:xfrm>
            <a:prstGeom prst="rect">
              <a:avLst/>
            </a:prstGeom>
            <a:ln w="12700" cap="flat">
              <a:noFill/>
              <a:miter lim="400000"/>
            </a:ln>
            <a:effectLst/>
          </p:spPr>
        </p:pic>
        <p:pic>
          <p:nvPicPr>
            <p:cNvPr id="315" name="Picture 13" descr="Picture 13"/>
            <p:cNvPicPr>
              <a:picLocks noChangeAspect="1"/>
            </p:cNvPicPr>
            <p:nvPr/>
          </p:nvPicPr>
          <p:blipFill>
            <a:blip r:embed="rId4">
              <a:extLst/>
            </a:blip>
            <a:stretch>
              <a:fillRect/>
            </a:stretch>
          </p:blipFill>
          <p:spPr>
            <a:xfrm>
              <a:off x="3426089" y="0"/>
              <a:ext cx="483168" cy="275406"/>
            </a:xfrm>
            <a:prstGeom prst="rect">
              <a:avLst/>
            </a:prstGeom>
            <a:ln w="12700" cap="flat">
              <a:noFill/>
              <a:miter lim="400000"/>
            </a:ln>
            <a:effectLst/>
          </p:spPr>
        </p:pic>
        <p:pic>
          <p:nvPicPr>
            <p:cNvPr id="316" name="Picture 14" descr="Picture 14"/>
            <p:cNvPicPr>
              <a:picLocks noChangeAspect="1"/>
            </p:cNvPicPr>
            <p:nvPr/>
          </p:nvPicPr>
          <p:blipFill>
            <a:blip r:embed="rId4">
              <a:extLst/>
            </a:blip>
            <a:stretch>
              <a:fillRect/>
            </a:stretch>
          </p:blipFill>
          <p:spPr>
            <a:xfrm>
              <a:off x="2942922" y="0"/>
              <a:ext cx="483168" cy="275406"/>
            </a:xfrm>
            <a:prstGeom prst="rect">
              <a:avLst/>
            </a:prstGeom>
            <a:ln w="12700" cap="flat">
              <a:noFill/>
              <a:miter lim="400000"/>
            </a:ln>
            <a:effectLst/>
          </p:spPr>
        </p:pic>
        <p:pic>
          <p:nvPicPr>
            <p:cNvPr id="317" name="Picture 15" descr="Picture 15"/>
            <p:cNvPicPr>
              <a:picLocks noChangeAspect="1"/>
            </p:cNvPicPr>
            <p:nvPr/>
          </p:nvPicPr>
          <p:blipFill>
            <a:blip r:embed="rId4">
              <a:extLst/>
            </a:blip>
            <a:stretch>
              <a:fillRect/>
            </a:stretch>
          </p:blipFill>
          <p:spPr>
            <a:xfrm>
              <a:off x="2459755" y="0"/>
              <a:ext cx="483168" cy="275406"/>
            </a:xfrm>
            <a:prstGeom prst="rect">
              <a:avLst/>
            </a:prstGeom>
            <a:ln w="12700" cap="flat">
              <a:noFill/>
              <a:miter lim="400000"/>
            </a:ln>
            <a:effectLst/>
          </p:spPr>
        </p:pic>
        <p:pic>
          <p:nvPicPr>
            <p:cNvPr id="318" name="Picture 16" descr="Picture 16"/>
            <p:cNvPicPr>
              <a:picLocks noChangeAspect="1"/>
            </p:cNvPicPr>
            <p:nvPr/>
          </p:nvPicPr>
          <p:blipFill>
            <a:blip r:embed="rId4">
              <a:extLst/>
            </a:blip>
            <a:stretch>
              <a:fillRect/>
            </a:stretch>
          </p:blipFill>
          <p:spPr>
            <a:xfrm>
              <a:off x="1950468" y="0"/>
              <a:ext cx="483168" cy="275406"/>
            </a:xfrm>
            <a:prstGeom prst="rect">
              <a:avLst/>
            </a:prstGeom>
            <a:ln w="12700" cap="flat">
              <a:noFill/>
              <a:miter lim="400000"/>
            </a:ln>
            <a:effectLst/>
          </p:spPr>
        </p:pic>
      </p:grpSp>
      <p:sp>
        <p:nvSpPr>
          <p:cNvPr id="320" name="TextBox 20"/>
          <p:cNvSpPr txBox="1"/>
          <p:nvPr/>
        </p:nvSpPr>
        <p:spPr>
          <a:xfrm>
            <a:off x="2016313" y="5776430"/>
            <a:ext cx="19707432" cy="23196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1219200">
              <a:lnSpc>
                <a:spcPts val="8900"/>
              </a:lnSpc>
              <a:defRPr spc="140" sz="9500">
                <a:solidFill>
                  <a:srgbClr val="FFDE59"/>
                </a:solidFill>
                <a:latin typeface="Open Sans Bold Bold"/>
                <a:ea typeface="Open Sans Bold Bold"/>
                <a:cs typeface="Open Sans Bold Bold"/>
                <a:sym typeface="Open Sans Bold Bold"/>
              </a:defRPr>
            </a:pPr>
            <a:r>
              <a:t>Non-Axiomatic Reasoning System</a:t>
            </a:r>
          </a:p>
          <a:p>
            <a:pPr defTabSz="1219200">
              <a:lnSpc>
                <a:spcPts val="8900"/>
              </a:lnSpc>
              <a:defRPr spc="140" sz="9500">
                <a:solidFill>
                  <a:srgbClr val="FFDE59"/>
                </a:solidFill>
                <a:latin typeface="Open Sans Bold Bold"/>
                <a:ea typeface="Open Sans Bold Bold"/>
                <a:cs typeface="Open Sans Bold Bold"/>
                <a:sym typeface="Open Sans Bold Bold"/>
              </a:defRPr>
            </a:pPr>
            <a:r>
              <a:t>and ONA implementation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4B"/>
        </a:solidFill>
      </p:bgPr>
    </p:bg>
    <p:spTree>
      <p:nvGrpSpPr>
        <p:cNvPr id="1" name=""/>
        <p:cNvGrpSpPr/>
        <p:nvPr/>
      </p:nvGrpSpPr>
      <p:grpSpPr>
        <a:xfrm>
          <a:off x="0" y="0"/>
          <a:ext cx="0" cy="0"/>
          <a:chOff x="0" y="0"/>
          <a:chExt cx="0" cy="0"/>
        </a:xfrm>
      </p:grpSpPr>
      <p:sp>
        <p:nvSpPr>
          <p:cNvPr id="322" name="AutoShape 5"/>
          <p:cNvSpPr/>
          <p:nvPr/>
        </p:nvSpPr>
        <p:spPr>
          <a:xfrm>
            <a:off x="1091107" y="11938000"/>
            <a:ext cx="13720376" cy="0"/>
          </a:xfrm>
          <a:prstGeom prst="line">
            <a:avLst/>
          </a:prstGeom>
          <a:ln w="50800">
            <a:solidFill>
              <a:srgbClr val="FFDE59"/>
            </a:solidFill>
          </a:ln>
        </p:spPr>
        <p:txBody>
          <a:bodyPr lIns="60959" tIns="60959" rIns="60959" bIns="60959"/>
          <a:lstStyle/>
          <a:p>
            <a:pPr algn="l" defTabSz="1219200">
              <a:defRPr>
                <a:solidFill>
                  <a:srgbClr val="000000"/>
                </a:solidFill>
                <a:latin typeface="Calibri"/>
                <a:ea typeface="Calibri"/>
                <a:cs typeface="Calibri"/>
                <a:sym typeface="Calibri"/>
              </a:defRPr>
            </a:pPr>
          </a:p>
        </p:txBody>
      </p:sp>
      <p:sp>
        <p:nvSpPr>
          <p:cNvPr id="323" name="TextBox 8"/>
          <p:cNvSpPr txBox="1"/>
          <p:nvPr/>
        </p:nvSpPr>
        <p:spPr>
          <a:xfrm>
            <a:off x="-4775201" y="780191"/>
            <a:ext cx="28854401" cy="11529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1219200">
              <a:lnSpc>
                <a:spcPts val="8900"/>
              </a:lnSpc>
              <a:defRPr spc="118" sz="8400">
                <a:solidFill>
                  <a:srgbClr val="FFDE59"/>
                </a:solidFill>
                <a:latin typeface="Open Sans Bold Bold"/>
                <a:ea typeface="Open Sans Bold Bold"/>
                <a:cs typeface="Open Sans Bold Bold"/>
                <a:sym typeface="Open Sans Bold Bold"/>
              </a:defRPr>
            </a:lvl1pPr>
          </a:lstStyle>
          <a:p>
            <a:pPr/>
            <a:r>
              <a:t>Non-Axiomatic Reasoning System (NARS)</a:t>
            </a:r>
          </a:p>
        </p:txBody>
      </p:sp>
      <p:grpSp>
        <p:nvGrpSpPr>
          <p:cNvPr id="332" name="Group 8"/>
          <p:cNvGrpSpPr/>
          <p:nvPr/>
        </p:nvGrpSpPr>
        <p:grpSpPr>
          <a:xfrm>
            <a:off x="19304000" y="12745808"/>
            <a:ext cx="3909259" cy="275406"/>
            <a:chOff x="0" y="0"/>
            <a:chExt cx="3909258" cy="275405"/>
          </a:xfrm>
        </p:grpSpPr>
        <p:pic>
          <p:nvPicPr>
            <p:cNvPr id="324" name="Picture 9" descr="Picture 9"/>
            <p:cNvPicPr>
              <a:picLocks noChangeAspect="1"/>
            </p:cNvPicPr>
            <p:nvPr/>
          </p:nvPicPr>
          <p:blipFill>
            <a:blip r:embed="rId2">
              <a:extLst/>
            </a:blip>
            <a:stretch>
              <a:fillRect/>
            </a:stretch>
          </p:blipFill>
          <p:spPr>
            <a:xfrm>
              <a:off x="-1" y="0"/>
              <a:ext cx="483169" cy="275406"/>
            </a:xfrm>
            <a:prstGeom prst="rect">
              <a:avLst/>
            </a:prstGeom>
            <a:ln w="12700" cap="flat">
              <a:noFill/>
              <a:miter lim="400000"/>
            </a:ln>
            <a:effectLst/>
          </p:spPr>
        </p:pic>
        <p:pic>
          <p:nvPicPr>
            <p:cNvPr id="325" name="Picture 10" descr="Picture 10"/>
            <p:cNvPicPr>
              <a:picLocks noChangeAspect="1"/>
            </p:cNvPicPr>
            <p:nvPr/>
          </p:nvPicPr>
          <p:blipFill>
            <a:blip r:embed="rId2">
              <a:extLst/>
            </a:blip>
            <a:stretch>
              <a:fillRect/>
            </a:stretch>
          </p:blipFill>
          <p:spPr>
            <a:xfrm>
              <a:off x="483167" y="0"/>
              <a:ext cx="483168" cy="275406"/>
            </a:xfrm>
            <a:prstGeom prst="rect">
              <a:avLst/>
            </a:prstGeom>
            <a:ln w="12700" cap="flat">
              <a:noFill/>
              <a:miter lim="400000"/>
            </a:ln>
            <a:effectLst/>
          </p:spPr>
        </p:pic>
        <p:pic>
          <p:nvPicPr>
            <p:cNvPr id="326" name="Picture 11" descr="Picture 11"/>
            <p:cNvPicPr>
              <a:picLocks noChangeAspect="1"/>
            </p:cNvPicPr>
            <p:nvPr/>
          </p:nvPicPr>
          <p:blipFill>
            <a:blip r:embed="rId2">
              <a:extLst/>
            </a:blip>
            <a:stretch>
              <a:fillRect/>
            </a:stretch>
          </p:blipFill>
          <p:spPr>
            <a:xfrm>
              <a:off x="984135" y="0"/>
              <a:ext cx="483168" cy="275406"/>
            </a:xfrm>
            <a:prstGeom prst="rect">
              <a:avLst/>
            </a:prstGeom>
            <a:ln w="12700" cap="flat">
              <a:noFill/>
              <a:miter lim="400000"/>
            </a:ln>
            <a:effectLst/>
          </p:spPr>
        </p:pic>
        <p:pic>
          <p:nvPicPr>
            <p:cNvPr id="327" name="Picture 12" descr="Picture 12"/>
            <p:cNvPicPr>
              <a:picLocks noChangeAspect="1"/>
            </p:cNvPicPr>
            <p:nvPr/>
          </p:nvPicPr>
          <p:blipFill>
            <a:blip r:embed="rId2">
              <a:extLst/>
            </a:blip>
            <a:stretch>
              <a:fillRect/>
            </a:stretch>
          </p:blipFill>
          <p:spPr>
            <a:xfrm>
              <a:off x="1467303" y="0"/>
              <a:ext cx="483168" cy="275406"/>
            </a:xfrm>
            <a:prstGeom prst="rect">
              <a:avLst/>
            </a:prstGeom>
            <a:ln w="12700" cap="flat">
              <a:noFill/>
              <a:miter lim="400000"/>
            </a:ln>
            <a:effectLst/>
          </p:spPr>
        </p:pic>
        <p:pic>
          <p:nvPicPr>
            <p:cNvPr id="328" name="Picture 13" descr="Picture 13"/>
            <p:cNvPicPr>
              <a:picLocks noChangeAspect="1"/>
            </p:cNvPicPr>
            <p:nvPr/>
          </p:nvPicPr>
          <p:blipFill>
            <a:blip r:embed="rId2">
              <a:extLst/>
            </a:blip>
            <a:stretch>
              <a:fillRect/>
            </a:stretch>
          </p:blipFill>
          <p:spPr>
            <a:xfrm>
              <a:off x="3426091" y="0"/>
              <a:ext cx="483168" cy="275406"/>
            </a:xfrm>
            <a:prstGeom prst="rect">
              <a:avLst/>
            </a:prstGeom>
            <a:ln w="12700" cap="flat">
              <a:noFill/>
              <a:miter lim="400000"/>
            </a:ln>
            <a:effectLst/>
          </p:spPr>
        </p:pic>
        <p:pic>
          <p:nvPicPr>
            <p:cNvPr id="329" name="Picture 14" descr="Picture 14"/>
            <p:cNvPicPr>
              <a:picLocks noChangeAspect="1"/>
            </p:cNvPicPr>
            <p:nvPr/>
          </p:nvPicPr>
          <p:blipFill>
            <a:blip r:embed="rId2">
              <a:extLst/>
            </a:blip>
            <a:stretch>
              <a:fillRect/>
            </a:stretch>
          </p:blipFill>
          <p:spPr>
            <a:xfrm>
              <a:off x="2942924" y="0"/>
              <a:ext cx="483168" cy="275406"/>
            </a:xfrm>
            <a:prstGeom prst="rect">
              <a:avLst/>
            </a:prstGeom>
            <a:ln w="12700" cap="flat">
              <a:noFill/>
              <a:miter lim="400000"/>
            </a:ln>
            <a:effectLst/>
          </p:spPr>
        </p:pic>
        <p:pic>
          <p:nvPicPr>
            <p:cNvPr id="330" name="Picture 15" descr="Picture 15"/>
            <p:cNvPicPr>
              <a:picLocks noChangeAspect="1"/>
            </p:cNvPicPr>
            <p:nvPr/>
          </p:nvPicPr>
          <p:blipFill>
            <a:blip r:embed="rId2">
              <a:extLst/>
            </a:blip>
            <a:stretch>
              <a:fillRect/>
            </a:stretch>
          </p:blipFill>
          <p:spPr>
            <a:xfrm>
              <a:off x="2459757" y="0"/>
              <a:ext cx="483168" cy="275406"/>
            </a:xfrm>
            <a:prstGeom prst="rect">
              <a:avLst/>
            </a:prstGeom>
            <a:ln w="12700" cap="flat">
              <a:noFill/>
              <a:miter lim="400000"/>
            </a:ln>
            <a:effectLst/>
          </p:spPr>
        </p:pic>
        <p:pic>
          <p:nvPicPr>
            <p:cNvPr id="331" name="Picture 16" descr="Picture 16"/>
            <p:cNvPicPr>
              <a:picLocks noChangeAspect="1"/>
            </p:cNvPicPr>
            <p:nvPr/>
          </p:nvPicPr>
          <p:blipFill>
            <a:blip r:embed="rId2">
              <a:extLst/>
            </a:blip>
            <a:stretch>
              <a:fillRect/>
            </a:stretch>
          </p:blipFill>
          <p:spPr>
            <a:xfrm>
              <a:off x="1950470" y="0"/>
              <a:ext cx="483168" cy="275406"/>
            </a:xfrm>
            <a:prstGeom prst="rect">
              <a:avLst/>
            </a:prstGeom>
            <a:ln w="12700" cap="flat">
              <a:noFill/>
              <a:miter lim="400000"/>
            </a:ln>
            <a:effectLst/>
          </p:spPr>
        </p:pic>
      </p:grpSp>
      <p:pic>
        <p:nvPicPr>
          <p:cNvPr id="333" name="Picture 4" descr="Picture 4"/>
          <p:cNvPicPr>
            <a:picLocks noChangeAspect="1"/>
          </p:cNvPicPr>
          <p:nvPr/>
        </p:nvPicPr>
        <p:blipFill>
          <a:blip r:embed="rId3">
            <a:extLst/>
          </a:blip>
          <a:stretch>
            <a:fillRect/>
          </a:stretch>
        </p:blipFill>
        <p:spPr>
          <a:xfrm>
            <a:off x="1625599" y="4753598"/>
            <a:ext cx="4368801" cy="4368801"/>
          </a:xfrm>
          <a:prstGeom prst="rect">
            <a:avLst/>
          </a:prstGeom>
          <a:ln w="12700">
            <a:miter lim="400000"/>
          </a:ln>
        </p:spPr>
      </p:pic>
      <p:sp>
        <p:nvSpPr>
          <p:cNvPr id="334" name="TextBox 7"/>
          <p:cNvSpPr txBox="1"/>
          <p:nvPr/>
        </p:nvSpPr>
        <p:spPr>
          <a:xfrm>
            <a:off x="6807200" y="3272146"/>
            <a:ext cx="16932682" cy="652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lnSpc>
                <a:spcPct val="150000"/>
              </a:lnSpc>
              <a:defRPr b="1" sz="3600">
                <a:solidFill>
                  <a:srgbClr val="FFFFFF"/>
                </a:solidFill>
                <a:latin typeface="Open Sans Bold"/>
                <a:ea typeface="Open Sans Bold"/>
                <a:cs typeface="Open Sans Bold"/>
                <a:sym typeface="Open Sans Bold"/>
              </a:defRPr>
            </a:pPr>
            <a:r>
              <a:t>A general-purpose reasoning system proposed by Dr. Wang</a:t>
            </a:r>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algn="l" defTabSz="1219200">
              <a:lnSpc>
                <a:spcPct val="150000"/>
              </a:lnSpc>
              <a:defRPr b="1" sz="3600">
                <a:solidFill>
                  <a:srgbClr val="FFFFFF"/>
                </a:solidFill>
                <a:latin typeface="Open Sans Bold"/>
                <a:ea typeface="Open Sans Bold"/>
                <a:cs typeface="Open Sans Bold"/>
                <a:sym typeface="Open Sans Bold"/>
              </a:defRPr>
            </a:pPr>
            <a:r>
              <a:t>Operates under Assumption of Insufficient Knowledge and Resources:</a:t>
            </a:r>
            <a:endParaRPr>
              <a:latin typeface="Open Sans"/>
              <a:ea typeface="Open Sans"/>
              <a:cs typeface="Open Sans"/>
              <a:sym typeface="Open Sans"/>
            </a:endParaRPr>
          </a:p>
          <a:p>
            <a:pPr lvl="1" marL="493486" indent="-277585" algn="l" defTabSz="1219200">
              <a:lnSpc>
                <a:spcPct val="150000"/>
              </a:lnSpc>
              <a:buSzPct val="100000"/>
              <a:buFont typeface="Arial"/>
              <a:buChar char="•"/>
              <a:defRPr b="1" sz="3600">
                <a:solidFill>
                  <a:srgbClr val="FFFFFF"/>
                </a:solidFill>
                <a:latin typeface="Open Sans"/>
                <a:ea typeface="Open Sans"/>
                <a:cs typeface="Open Sans"/>
                <a:sym typeface="Open Sans"/>
              </a:defRPr>
            </a:pPr>
            <a:r>
              <a:t>Finite</a:t>
            </a:r>
            <a:r>
              <a:rPr b="0"/>
              <a:t> processing demands</a:t>
            </a:r>
            <a:endParaRPr b="0"/>
          </a:p>
          <a:p>
            <a:pPr lvl="1" marL="493486" indent="-277585" algn="l" defTabSz="1219200">
              <a:lnSpc>
                <a:spcPct val="150000"/>
              </a:lnSpc>
              <a:buSzPct val="100000"/>
              <a:buFont typeface="Arial"/>
              <a:buChar char="•"/>
              <a:defRPr b="1" sz="3600">
                <a:solidFill>
                  <a:srgbClr val="FFFFFF"/>
                </a:solidFill>
                <a:latin typeface="Open Sans"/>
                <a:ea typeface="Open Sans"/>
                <a:cs typeface="Open Sans"/>
                <a:sym typeface="Open Sans"/>
              </a:defRPr>
            </a:pPr>
            <a:r>
              <a:t>Open</a:t>
            </a:r>
            <a:r>
              <a:rPr b="0"/>
              <a:t> to new information at runtime</a:t>
            </a:r>
            <a:endParaRPr b="0"/>
          </a:p>
          <a:p>
            <a:pPr lvl="1" marL="493486" indent="-277585" algn="l" defTabSz="1219200">
              <a:lnSpc>
                <a:spcPct val="150000"/>
              </a:lnSpc>
              <a:buSzPct val="100000"/>
              <a:buFont typeface="Arial"/>
              <a:buChar char="•"/>
              <a:defRPr b="1" sz="3600">
                <a:solidFill>
                  <a:srgbClr val="FFFFFF"/>
                </a:solidFill>
                <a:latin typeface="Open Sans"/>
                <a:ea typeface="Open Sans"/>
                <a:cs typeface="Open Sans"/>
                <a:sym typeface="Open Sans"/>
              </a:defRPr>
            </a:pPr>
            <a:r>
              <a:t>Real-time</a:t>
            </a:r>
            <a:r>
              <a:rPr b="0"/>
              <a:t> operation</a:t>
            </a:r>
            <a:endParaRPr b="0"/>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algn="l" defTabSz="1219200">
              <a:lnSpc>
                <a:spcPct val="150000"/>
              </a:lnSpc>
              <a:defRPr b="1" sz="3600">
                <a:solidFill>
                  <a:srgbClr val="FFFFFF"/>
                </a:solidFill>
                <a:latin typeface="Open Sans Bold"/>
                <a:ea typeface="Open Sans Bold"/>
                <a:cs typeface="Open Sans Bold"/>
                <a:sym typeface="Open Sans Bold"/>
              </a:defRPr>
            </a:pPr>
            <a:r>
              <a:t>Uses Non-Axiomatic Logic (NAL):</a:t>
            </a:r>
            <a:endParaRPr>
              <a:latin typeface="Open Sans"/>
              <a:ea typeface="Open Sans"/>
              <a:cs typeface="Open Sans"/>
              <a:sym typeface="Open Sans"/>
            </a:endParaRPr>
          </a:p>
          <a:p>
            <a:pPr lvl="1" marL="493486" indent="-277585" algn="l" defTabSz="1219200">
              <a:lnSpc>
                <a:spcPct val="150000"/>
              </a:lnSpc>
              <a:buSzPct val="100000"/>
              <a:buFont typeface="Arial"/>
              <a:buChar char="•"/>
              <a:defRPr sz="3600">
                <a:solidFill>
                  <a:srgbClr val="FFFFFF"/>
                </a:solidFill>
                <a:latin typeface="Open Sans"/>
                <a:ea typeface="Open Sans"/>
                <a:cs typeface="Open Sans"/>
                <a:sym typeface="Open Sans"/>
              </a:defRPr>
            </a:pPr>
            <a:r>
              <a:t>a term logic able to deal with uncertainty</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4B"/>
        </a:solidFill>
      </p:bgPr>
    </p:bg>
    <p:spTree>
      <p:nvGrpSpPr>
        <p:cNvPr id="1" name=""/>
        <p:cNvGrpSpPr/>
        <p:nvPr/>
      </p:nvGrpSpPr>
      <p:grpSpPr>
        <a:xfrm>
          <a:off x="0" y="0"/>
          <a:ext cx="0" cy="0"/>
          <a:chOff x="0" y="0"/>
          <a:chExt cx="0" cy="0"/>
        </a:xfrm>
      </p:grpSpPr>
      <p:pic>
        <p:nvPicPr>
          <p:cNvPr id="336" name="Picture 2" descr="Picture 2"/>
          <p:cNvPicPr>
            <a:picLocks noChangeAspect="1"/>
          </p:cNvPicPr>
          <p:nvPr/>
        </p:nvPicPr>
        <p:blipFill>
          <a:blip r:embed="rId2">
            <a:extLst/>
          </a:blip>
          <a:stretch>
            <a:fillRect/>
          </a:stretch>
        </p:blipFill>
        <p:spPr>
          <a:xfrm>
            <a:off x="16459200" y="-1"/>
            <a:ext cx="7924800" cy="7322672"/>
          </a:xfrm>
          <a:prstGeom prst="rect">
            <a:avLst/>
          </a:prstGeom>
          <a:ln w="12700">
            <a:miter lim="400000"/>
          </a:ln>
        </p:spPr>
      </p:pic>
      <p:pic>
        <p:nvPicPr>
          <p:cNvPr id="337" name="Picture 6" descr="Picture 6"/>
          <p:cNvPicPr>
            <a:picLocks noChangeAspect="1"/>
          </p:cNvPicPr>
          <p:nvPr/>
        </p:nvPicPr>
        <p:blipFill>
          <a:blip r:embed="rId3">
            <a:extLst/>
          </a:blip>
          <a:stretch>
            <a:fillRect/>
          </a:stretch>
        </p:blipFill>
        <p:spPr>
          <a:xfrm>
            <a:off x="-1" y="-1"/>
            <a:ext cx="3256801" cy="2012952"/>
          </a:xfrm>
          <a:prstGeom prst="rect">
            <a:avLst/>
          </a:prstGeom>
          <a:ln w="12700">
            <a:miter lim="400000"/>
          </a:ln>
        </p:spPr>
      </p:pic>
      <p:pic>
        <p:nvPicPr>
          <p:cNvPr id="338" name="Picture 7" descr="Picture 7"/>
          <p:cNvPicPr>
            <a:picLocks noChangeAspect="1"/>
          </p:cNvPicPr>
          <p:nvPr/>
        </p:nvPicPr>
        <p:blipFill>
          <a:blip r:embed="rId4">
            <a:extLst/>
          </a:blip>
          <a:stretch>
            <a:fillRect/>
          </a:stretch>
        </p:blipFill>
        <p:spPr>
          <a:xfrm>
            <a:off x="23012403" y="11490462"/>
            <a:ext cx="1371601" cy="2225540"/>
          </a:xfrm>
          <a:prstGeom prst="rect">
            <a:avLst/>
          </a:prstGeom>
          <a:ln w="12700">
            <a:miter lim="400000"/>
          </a:ln>
        </p:spPr>
      </p:pic>
      <p:grpSp>
        <p:nvGrpSpPr>
          <p:cNvPr id="347" name="Group 8"/>
          <p:cNvGrpSpPr/>
          <p:nvPr/>
        </p:nvGrpSpPr>
        <p:grpSpPr>
          <a:xfrm>
            <a:off x="1302171" y="12624381"/>
            <a:ext cx="3909257" cy="275406"/>
            <a:chOff x="0" y="0"/>
            <a:chExt cx="3909256" cy="275405"/>
          </a:xfrm>
        </p:grpSpPr>
        <p:pic>
          <p:nvPicPr>
            <p:cNvPr id="339" name="Picture 9" descr="Picture 9"/>
            <p:cNvPicPr>
              <a:picLocks noChangeAspect="1"/>
            </p:cNvPicPr>
            <p:nvPr/>
          </p:nvPicPr>
          <p:blipFill>
            <a:blip r:embed="rId5">
              <a:extLst/>
            </a:blip>
            <a:stretch>
              <a:fillRect/>
            </a:stretch>
          </p:blipFill>
          <p:spPr>
            <a:xfrm>
              <a:off x="-1" y="0"/>
              <a:ext cx="483168" cy="275406"/>
            </a:xfrm>
            <a:prstGeom prst="rect">
              <a:avLst/>
            </a:prstGeom>
            <a:ln w="12700" cap="flat">
              <a:noFill/>
              <a:miter lim="400000"/>
            </a:ln>
            <a:effectLst/>
          </p:spPr>
        </p:pic>
        <p:pic>
          <p:nvPicPr>
            <p:cNvPr id="340" name="Picture 10" descr="Picture 10"/>
            <p:cNvPicPr>
              <a:picLocks noChangeAspect="1"/>
            </p:cNvPicPr>
            <p:nvPr/>
          </p:nvPicPr>
          <p:blipFill>
            <a:blip r:embed="rId5">
              <a:extLst/>
            </a:blip>
            <a:stretch>
              <a:fillRect/>
            </a:stretch>
          </p:blipFill>
          <p:spPr>
            <a:xfrm>
              <a:off x="483166" y="0"/>
              <a:ext cx="483168" cy="275406"/>
            </a:xfrm>
            <a:prstGeom prst="rect">
              <a:avLst/>
            </a:prstGeom>
            <a:ln w="12700" cap="flat">
              <a:noFill/>
              <a:miter lim="400000"/>
            </a:ln>
            <a:effectLst/>
          </p:spPr>
        </p:pic>
        <p:pic>
          <p:nvPicPr>
            <p:cNvPr id="341" name="Picture 11" descr="Picture 11"/>
            <p:cNvPicPr>
              <a:picLocks noChangeAspect="1"/>
            </p:cNvPicPr>
            <p:nvPr/>
          </p:nvPicPr>
          <p:blipFill>
            <a:blip r:embed="rId5">
              <a:extLst/>
            </a:blip>
            <a:stretch>
              <a:fillRect/>
            </a:stretch>
          </p:blipFill>
          <p:spPr>
            <a:xfrm>
              <a:off x="984134" y="0"/>
              <a:ext cx="483168" cy="275406"/>
            </a:xfrm>
            <a:prstGeom prst="rect">
              <a:avLst/>
            </a:prstGeom>
            <a:ln w="12700" cap="flat">
              <a:noFill/>
              <a:miter lim="400000"/>
            </a:ln>
            <a:effectLst/>
          </p:spPr>
        </p:pic>
        <p:pic>
          <p:nvPicPr>
            <p:cNvPr id="342" name="Picture 12" descr="Picture 12"/>
            <p:cNvPicPr>
              <a:picLocks noChangeAspect="1"/>
            </p:cNvPicPr>
            <p:nvPr/>
          </p:nvPicPr>
          <p:blipFill>
            <a:blip r:embed="rId5">
              <a:extLst/>
            </a:blip>
            <a:stretch>
              <a:fillRect/>
            </a:stretch>
          </p:blipFill>
          <p:spPr>
            <a:xfrm>
              <a:off x="1467302" y="0"/>
              <a:ext cx="483167" cy="275406"/>
            </a:xfrm>
            <a:prstGeom prst="rect">
              <a:avLst/>
            </a:prstGeom>
            <a:ln w="12700" cap="flat">
              <a:noFill/>
              <a:miter lim="400000"/>
            </a:ln>
            <a:effectLst/>
          </p:spPr>
        </p:pic>
        <p:pic>
          <p:nvPicPr>
            <p:cNvPr id="343" name="Picture 13" descr="Picture 13"/>
            <p:cNvPicPr>
              <a:picLocks noChangeAspect="1"/>
            </p:cNvPicPr>
            <p:nvPr/>
          </p:nvPicPr>
          <p:blipFill>
            <a:blip r:embed="rId5">
              <a:extLst/>
            </a:blip>
            <a:stretch>
              <a:fillRect/>
            </a:stretch>
          </p:blipFill>
          <p:spPr>
            <a:xfrm>
              <a:off x="3426089" y="0"/>
              <a:ext cx="483168" cy="275406"/>
            </a:xfrm>
            <a:prstGeom prst="rect">
              <a:avLst/>
            </a:prstGeom>
            <a:ln w="12700" cap="flat">
              <a:noFill/>
              <a:miter lim="400000"/>
            </a:ln>
            <a:effectLst/>
          </p:spPr>
        </p:pic>
        <p:pic>
          <p:nvPicPr>
            <p:cNvPr id="344" name="Picture 14" descr="Picture 14"/>
            <p:cNvPicPr>
              <a:picLocks noChangeAspect="1"/>
            </p:cNvPicPr>
            <p:nvPr/>
          </p:nvPicPr>
          <p:blipFill>
            <a:blip r:embed="rId5">
              <a:extLst/>
            </a:blip>
            <a:stretch>
              <a:fillRect/>
            </a:stretch>
          </p:blipFill>
          <p:spPr>
            <a:xfrm>
              <a:off x="2942922" y="0"/>
              <a:ext cx="483168" cy="275406"/>
            </a:xfrm>
            <a:prstGeom prst="rect">
              <a:avLst/>
            </a:prstGeom>
            <a:ln w="12700" cap="flat">
              <a:noFill/>
              <a:miter lim="400000"/>
            </a:ln>
            <a:effectLst/>
          </p:spPr>
        </p:pic>
        <p:pic>
          <p:nvPicPr>
            <p:cNvPr id="345" name="Picture 15" descr="Picture 15"/>
            <p:cNvPicPr>
              <a:picLocks noChangeAspect="1"/>
            </p:cNvPicPr>
            <p:nvPr/>
          </p:nvPicPr>
          <p:blipFill>
            <a:blip r:embed="rId5">
              <a:extLst/>
            </a:blip>
            <a:stretch>
              <a:fillRect/>
            </a:stretch>
          </p:blipFill>
          <p:spPr>
            <a:xfrm>
              <a:off x="2459755" y="0"/>
              <a:ext cx="483168" cy="275406"/>
            </a:xfrm>
            <a:prstGeom prst="rect">
              <a:avLst/>
            </a:prstGeom>
            <a:ln w="12700" cap="flat">
              <a:noFill/>
              <a:miter lim="400000"/>
            </a:ln>
            <a:effectLst/>
          </p:spPr>
        </p:pic>
        <p:pic>
          <p:nvPicPr>
            <p:cNvPr id="346" name="Picture 16" descr="Picture 16"/>
            <p:cNvPicPr>
              <a:picLocks noChangeAspect="1"/>
            </p:cNvPicPr>
            <p:nvPr/>
          </p:nvPicPr>
          <p:blipFill>
            <a:blip r:embed="rId5">
              <a:extLst/>
            </a:blip>
            <a:stretch>
              <a:fillRect/>
            </a:stretch>
          </p:blipFill>
          <p:spPr>
            <a:xfrm>
              <a:off x="1950468" y="0"/>
              <a:ext cx="483168" cy="275406"/>
            </a:xfrm>
            <a:prstGeom prst="rect">
              <a:avLst/>
            </a:prstGeom>
            <a:ln w="12700" cap="flat">
              <a:noFill/>
              <a:miter lim="400000"/>
            </a:ln>
            <a:effectLst/>
          </p:spPr>
        </p:pic>
      </p:grpSp>
      <p:sp>
        <p:nvSpPr>
          <p:cNvPr id="348" name="TextBox 20"/>
          <p:cNvSpPr txBox="1"/>
          <p:nvPr/>
        </p:nvSpPr>
        <p:spPr>
          <a:xfrm>
            <a:off x="1371599" y="2000249"/>
            <a:ext cx="14884401" cy="11412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1219200">
              <a:lnSpc>
                <a:spcPts val="8900"/>
              </a:lnSpc>
              <a:defRPr spc="118" sz="8000">
                <a:solidFill>
                  <a:srgbClr val="FFDE59"/>
                </a:solidFill>
                <a:latin typeface="Open Sans Bold Bold"/>
                <a:ea typeface="Open Sans Bold Bold"/>
                <a:cs typeface="Open Sans Bold Bold"/>
                <a:sym typeface="Open Sans Bold Bold"/>
              </a:defRPr>
            </a:lvl1pPr>
          </a:lstStyle>
          <a:p>
            <a:pPr/>
            <a:r>
              <a:t>Non-Axiomatic Logic (NAL)</a:t>
            </a:r>
          </a:p>
        </p:txBody>
      </p:sp>
      <p:sp>
        <p:nvSpPr>
          <p:cNvPr id="349" name="TextBox 7"/>
          <p:cNvSpPr txBox="1"/>
          <p:nvPr/>
        </p:nvSpPr>
        <p:spPr>
          <a:xfrm>
            <a:off x="1930399" y="3631486"/>
            <a:ext cx="17643882" cy="835332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l" defTabSz="1219200">
              <a:defRPr b="1" sz="3600">
                <a:solidFill>
                  <a:srgbClr val="FFFFFF"/>
                </a:solidFill>
                <a:latin typeface="Open Sans Bold"/>
                <a:ea typeface="Open Sans Bold"/>
                <a:cs typeface="Open Sans Bold"/>
                <a:sym typeface="Open Sans Bold"/>
              </a:defRPr>
            </a:pPr>
            <a:r>
              <a:t>Terms:</a:t>
            </a:r>
            <a:endParaRPr>
              <a:latin typeface="Open Sans"/>
              <a:ea typeface="Open Sans"/>
              <a:cs typeface="Open Sans"/>
              <a:sym typeface="Open Sans"/>
            </a:endParaRPr>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atomic (such as </a:t>
            </a:r>
            <a:r>
              <a:rPr b="1" i="1"/>
              <a:t>cat, animal</a:t>
            </a:r>
            <a:r>
              <a:t>) or  compound</a:t>
            </a:r>
            <a:endParaRPr sz="1200"/>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algn="l" defTabSz="1219200">
              <a:lnSpc>
                <a:spcPct val="150000"/>
              </a:lnSpc>
              <a:defRPr b="1" sz="3600">
                <a:solidFill>
                  <a:srgbClr val="FFFFFF"/>
                </a:solidFill>
                <a:latin typeface="Open Sans Bold"/>
                <a:ea typeface="Open Sans Bold"/>
                <a:cs typeface="Open Sans Bold"/>
                <a:sym typeface="Open Sans Bold"/>
              </a:defRPr>
            </a:pPr>
            <a:r>
              <a:t>Statements in NAL: (compounds with logical copulas)</a:t>
            </a:r>
            <a:endParaRPr>
              <a:latin typeface="Open Sans"/>
              <a:ea typeface="Open Sans"/>
              <a:cs typeface="Open Sans"/>
              <a:sym typeface="Open Sans"/>
            </a:endParaRPr>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Inheritance</a:t>
            </a:r>
            <a:r>
              <a:rPr b="1"/>
              <a:t> &lt;cat → animal&gt;, &lt;{garfield} → animal&gt;, </a:t>
            </a:r>
            <a:endParaRPr b="1"/>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rPr b="1"/>
              <a:t>                   &lt;cat → [meowing]&gt;</a:t>
            </a:r>
            <a:endParaRPr b="1"/>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Implication</a:t>
            </a:r>
            <a:r>
              <a:rPr b="1"/>
              <a:t> &lt;lightning ⇒ thunder&gt;</a:t>
            </a:r>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Nested</a:t>
            </a:r>
            <a:r>
              <a:rPr b="1"/>
              <a:t> &lt;&lt;switch → [on]&gt; ⇒ &lt;light → [on]&gt;&gt;</a:t>
            </a:r>
            <a:endParaRPr b="1"/>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Procedural:</a:t>
            </a:r>
            <a:r>
              <a:rPr b="1"/>
              <a:t> </a:t>
            </a:r>
            <a:r>
              <a:rPr b="1"/>
              <a:t>&lt;(&lt;switch → [off]&gt; &amp;/ ^activate) ⇒ &lt;switch → [on]&gt;&gt;</a:t>
            </a:r>
            <a:endParaRPr sz="1200"/>
          </a:p>
          <a:p>
            <a:pPr lvl="1" marL="474981" indent="-259080" algn="l" defTabSz="1219200">
              <a:lnSpc>
                <a:spcPct val="150000"/>
              </a:lnSpc>
              <a:buSzPct val="100000"/>
              <a:buFont typeface="Arial"/>
              <a:buChar char="•"/>
              <a:defRPr sz="1200">
                <a:solidFill>
                  <a:srgbClr val="FFFFFF"/>
                </a:solidFill>
                <a:latin typeface="Open Sans"/>
                <a:ea typeface="Open Sans"/>
                <a:cs typeface="Open Sans"/>
                <a:sym typeface="Open Sans"/>
              </a:defRPr>
            </a:pPr>
          </a:p>
          <a:p>
            <a:pPr algn="l" defTabSz="1219200">
              <a:lnSpc>
                <a:spcPct val="150000"/>
              </a:lnSpc>
              <a:defRPr b="1" sz="3600">
                <a:solidFill>
                  <a:srgbClr val="FFFFFF"/>
                </a:solidFill>
                <a:latin typeface="Open Sans Bold"/>
                <a:ea typeface="Open Sans Bold"/>
                <a:cs typeface="Open Sans Bold"/>
                <a:sym typeface="Open Sans Bold"/>
              </a:defRPr>
            </a:pPr>
            <a:r>
              <a:t>Truth Value in NAL:</a:t>
            </a:r>
            <a:endParaRPr>
              <a:latin typeface="Open Sans"/>
              <a:ea typeface="Open Sans"/>
              <a:cs typeface="Open Sans"/>
              <a:sym typeface="Open Sans"/>
            </a:endParaRPr>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Positive </a:t>
            </a:r>
            <a:r>
              <a:rPr b="1">
                <a:solidFill>
                  <a:schemeClr val="accent3">
                    <a:hueOff val="-274225"/>
                    <a:satOff val="26768"/>
                    <a:lumOff val="11368"/>
                  </a:schemeClr>
                </a:solidFill>
              </a:rPr>
              <a:t>w</a:t>
            </a:r>
            <a:r>
              <a:rPr b="1" baseline="-5999">
                <a:solidFill>
                  <a:schemeClr val="accent3">
                    <a:hueOff val="-274225"/>
                    <a:satOff val="26768"/>
                    <a:lumOff val="11368"/>
                  </a:schemeClr>
                </a:solidFill>
              </a:rPr>
              <a:t>+</a:t>
            </a:r>
            <a:r>
              <a:t> and negative evidence </a:t>
            </a:r>
            <a:r>
              <a:rPr b="1">
                <a:solidFill>
                  <a:schemeClr val="accent5">
                    <a:hueOff val="-82419"/>
                    <a:satOff val="-9513"/>
                    <a:lumOff val="-16343"/>
                  </a:schemeClr>
                </a:solidFill>
              </a:rPr>
              <a:t>w-</a:t>
            </a:r>
            <a:endParaRPr b="1"/>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Frequency: </a:t>
            </a:r>
            <a:r>
              <a:rPr b="1">
                <a:solidFill>
                  <a:schemeClr val="accent3">
                    <a:hueOff val="-274225"/>
                    <a:satOff val="26768"/>
                    <a:lumOff val="11368"/>
                  </a:schemeClr>
                </a:solidFill>
              </a:rPr>
              <a:t>w</a:t>
            </a:r>
            <a:r>
              <a:rPr b="1" baseline="-5999">
                <a:solidFill>
                  <a:schemeClr val="accent3">
                    <a:hueOff val="-274225"/>
                    <a:satOff val="26768"/>
                    <a:lumOff val="11368"/>
                  </a:schemeClr>
                </a:solidFill>
              </a:rPr>
              <a:t>+</a:t>
            </a:r>
            <a:r>
              <a:rPr b="1"/>
              <a:t> / (</a:t>
            </a:r>
            <a:r>
              <a:rPr b="1">
                <a:solidFill>
                  <a:schemeClr val="accent3">
                    <a:hueOff val="-274225"/>
                    <a:satOff val="26768"/>
                    <a:lumOff val="11368"/>
                  </a:schemeClr>
                </a:solidFill>
              </a:rPr>
              <a:t>w</a:t>
            </a:r>
            <a:r>
              <a:rPr b="1" baseline="-5999">
                <a:solidFill>
                  <a:schemeClr val="accent3">
                    <a:hueOff val="-274225"/>
                    <a:satOff val="26768"/>
                    <a:lumOff val="11368"/>
                  </a:schemeClr>
                </a:solidFill>
              </a:rPr>
              <a:t>+</a:t>
            </a:r>
            <a:r>
              <a:rPr b="1"/>
              <a:t> + </a:t>
            </a:r>
            <a:r>
              <a:rPr b="1">
                <a:solidFill>
                  <a:schemeClr val="accent5">
                    <a:hueOff val="-82419"/>
                    <a:satOff val="-9513"/>
                    <a:lumOff val="-16343"/>
                  </a:schemeClr>
                </a:solidFill>
              </a:rPr>
              <a:t>w</a:t>
            </a:r>
            <a:r>
              <a:rPr b="1" baseline="-5999">
                <a:solidFill>
                  <a:schemeClr val="accent5">
                    <a:hueOff val="-82419"/>
                    <a:satOff val="-9513"/>
                    <a:lumOff val="-16343"/>
                  </a:schemeClr>
                </a:solidFill>
              </a:rPr>
              <a:t>-</a:t>
            </a:r>
            <a:r>
              <a:rPr b="1"/>
              <a:t>)</a:t>
            </a:r>
            <a:endParaRPr b="1"/>
          </a:p>
          <a:p>
            <a:pPr lvl="1" marL="493486" indent="-277585" algn="l" defTabSz="1219200">
              <a:buSzPct val="100000"/>
              <a:buFont typeface="Arial"/>
              <a:buChar char="•"/>
              <a:defRPr sz="3600">
                <a:solidFill>
                  <a:srgbClr val="FFFFFF"/>
                </a:solidFill>
                <a:latin typeface="Open Sans"/>
                <a:ea typeface="Open Sans"/>
                <a:cs typeface="Open Sans"/>
                <a:sym typeface="Open Sans"/>
              </a:defRPr>
            </a:pPr>
            <a:r>
              <a:t>Confidence: </a:t>
            </a:r>
            <a:r>
              <a:rPr b="1"/>
              <a:t>w / (w + 1) </a:t>
            </a:r>
            <a:r>
              <a:t>with </a:t>
            </a:r>
            <a:r>
              <a:rPr b="1"/>
              <a:t>w := </a:t>
            </a:r>
            <a:r>
              <a:rPr b="1">
                <a:solidFill>
                  <a:schemeClr val="accent3">
                    <a:hueOff val="-274225"/>
                    <a:satOff val="26768"/>
                    <a:lumOff val="11368"/>
                  </a:schemeClr>
                </a:solidFill>
              </a:rPr>
              <a:t>w</a:t>
            </a:r>
            <a:r>
              <a:rPr b="1" baseline="-5999">
                <a:solidFill>
                  <a:schemeClr val="accent3">
                    <a:hueOff val="-274225"/>
                    <a:satOff val="26768"/>
                    <a:lumOff val="11368"/>
                  </a:schemeClr>
                </a:solidFill>
              </a:rPr>
              <a:t>+</a:t>
            </a:r>
            <a:r>
              <a:rPr b="1"/>
              <a:t> + </a:t>
            </a:r>
            <a:r>
              <a:rPr b="1">
                <a:solidFill>
                  <a:schemeClr val="accent5">
                    <a:hueOff val="-82419"/>
                    <a:satOff val="-9513"/>
                    <a:lumOff val="-16343"/>
                  </a:schemeClr>
                </a:solidFill>
              </a:rPr>
              <a:t>w</a:t>
            </a:r>
            <a:r>
              <a:rPr b="1" baseline="-5999">
                <a:solidFill>
                  <a:schemeClr val="accent5">
                    <a:hueOff val="-82419"/>
                    <a:satOff val="-9513"/>
                    <a:lumOff val="-16343"/>
                  </a:schemeClr>
                </a:solidFill>
              </a:rP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